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6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</p:sldIdLst>
  <p:sldSz cx="9144000" cy="5143500" type="screen16x9"/>
  <p:notesSz cx="6858000" cy="9144000"/>
  <p:embeddedFontLst>
    <p:embeddedFont>
      <p:font typeface="Nunito" pitchFamily="2" charset="0"/>
      <p:regular r:id="rId61"/>
      <p:bold r:id="rId62"/>
      <p:italic r:id="rId63"/>
      <p:boldItalic r:id="rId64"/>
    </p:embeddedFont>
    <p:embeddedFont>
      <p:font typeface="Nunito ExtraBold" pitchFamily="2" charset="0"/>
      <p:bold r:id="rId65"/>
    </p:embeddedFont>
    <p:embeddedFont>
      <p:font typeface="Nunito Sans" pitchFamily="2" charset="0"/>
      <p:regular r:id="rId66"/>
      <p:bold r:id="rId67"/>
      <p:italic r:id="rId68"/>
      <p:boldItalic r:id="rId69"/>
    </p:embeddedFont>
    <p:embeddedFont>
      <p:font typeface="Nunito Sans ExtraBold" pitchFamily="2" charset="0"/>
      <p:bold r:id="rId70"/>
      <p:boldItalic r:id="rId71"/>
    </p:embeddedFont>
    <p:embeddedFont>
      <p:font typeface="Proxima Nova" panose="020B0604020202020204" charset="0"/>
      <p:regular r:id="rId72"/>
      <p:bold r:id="rId73"/>
      <p:italic r:id="rId74"/>
      <p:boldItalic r:id="rId75"/>
    </p:embeddedFont>
    <p:embeddedFont>
      <p:font typeface="Roboto" panose="02000000000000000000" pitchFamily="2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384">
          <p15:clr>
            <a:srgbClr val="9AA0A6"/>
          </p15:clr>
        </p15:guide>
        <p15:guide id="3" orient="horz" pos="1799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8A3D04-2F29-4DA4-8D00-CB47574A79DF}">
  <a:tblStyle styleId="{FC8A3D04-2F29-4DA4-8D00-CB47574A79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6" d="100"/>
          <a:sy n="206" d="100"/>
        </p:scale>
        <p:origin x="306" y="204"/>
      </p:cViewPr>
      <p:guideLst>
        <p:guide pos="2880"/>
        <p:guide orient="horz" pos="384"/>
        <p:guide orient="horz" pos="17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" Target="slides/slide3.xml"/><Relationship Id="rId61" Type="http://schemas.openxmlformats.org/officeDocument/2006/relationships/font" Target="fonts/font1.fntdata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2.fntdata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6.fntdata"/><Relationship Id="rId7" Type="http://schemas.openxmlformats.org/officeDocument/2006/relationships/slide" Target="slides/slide5.xml"/><Relationship Id="rId71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6a19231d67_4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36a19231d67_4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6a19231d67_4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36a19231d67_4_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6a19231d67_4_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36a19231d67_4_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6a19231d67_4_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36a19231d67_4_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a19231d67_4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36a19231d67_4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6a19231d67_4_1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g36a19231d67_4_1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6a19231d67_4_1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g36a19231d67_4_1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6a19231d67_4_1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36a19231d67_4_1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6a19231d67_4_1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36a19231d67_4_1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6a19231d67_4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g36a19231d67_4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6a19231d67_4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36a19231d67_4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6a19231d67_4_1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g36a19231d67_4_1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6a19231d67_4_1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g36a19231d67_4_1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6a19231d67_4_1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g36a19231d67_4_1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67274152d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67274152d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6a414a8f3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g36a414a8f3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6275c1fb34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36275c1fb34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6a414a8f3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g36a414a8f3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6ac7c111e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g36ac7c111e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6275c1fb34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g36275c1fb34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6275c1fb34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g36275c1fb34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6a19231d67_4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36a19231d67_4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6a414a8f3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g36a414a8f3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6a19231d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36a19231d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6ad925479e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1" name="Google Shape;611;g36ad925479e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6ad925479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6ad925479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6ad925479e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6ad925479e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6ad925479e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6ad925479e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67274152de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367274152de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6ad925479e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6ad925479e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6a19231d67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6a19231d67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6a19231d67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6a19231d67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6a19231d67_4_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g36a19231d67_4_8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6a19231d67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36a19231d67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6a19231d67_2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6a19231d67_2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6a19231d67_2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6a19231d67_2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69821686ed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69821686ed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36a19231d67_2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36a19231d67_2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36a2b92382a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36a2b92382a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Proceso de entrenamiento de un algoritmo de clasificación supervisada, capaz de predecir clases EUNIS a partir de los puntos de entrenamiento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6972cd0744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6972cd0744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6a2b92382a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6a2b92382a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36a660d7b74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36a660d7b74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36275c1fb34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36275c1fb34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6a19231d67_4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36a19231d67_4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36972cd0744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36972cd0744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369821686ed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369821686ed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36275c1fb34_5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36275c1fb34_5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367274152d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367274152d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36790f7058f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36790f7058f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367274152d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367274152d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36288d58a91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4" name="Google Shape;1064;g36288d58a91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36a8c38b9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36a8c38b9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6a19231d67_4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36a19231d67_4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6a19231d67_4_8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36a19231d67_4_8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6a19231d67_4_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36a19231d67_4_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6a19231d67_4_8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36a19231d67_4_8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_5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4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2999" y="42660"/>
            <a:ext cx="952124" cy="5500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460950" y="1002625"/>
            <a:ext cx="8222100" cy="3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74F"/>
              </a:buClr>
              <a:buSzPts val="1200"/>
              <a:buFont typeface="Nunito ExtraBold"/>
              <a:buAutoNum type="arabicPeriod"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"/>
              <a:buAutoNum type="alphaLcPeriod"/>
              <a:defRPr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"/>
              <a:buAutoNum type="romanLcPeriod"/>
              <a:defRPr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"/>
              <a:buAutoNum type="arabicPeriod"/>
              <a:defRPr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"/>
              <a:buAutoNum type="alphaLcPeriod"/>
              <a:defRPr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"/>
              <a:buAutoNum type="romanLcPeriod"/>
              <a:defRPr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"/>
              <a:buAutoNum type="arabicPeriod"/>
              <a:defRPr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"/>
              <a:buAutoNum type="alphaLcPeriod"/>
              <a:defRPr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Nunito"/>
              <a:buAutoNum type="romanLcPeriod"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5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2999" y="42660"/>
            <a:ext cx="952124" cy="5500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460950" y="1002625"/>
            <a:ext cx="8222100" cy="3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74F"/>
              </a:buClr>
              <a:buSzPts val="1200"/>
              <a:buFont typeface="Nunito ExtraBold"/>
              <a:buAutoNum type="arabicPeriod"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"/>
              <a:buAutoNum type="alphaLcPeriod"/>
              <a:defRPr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"/>
              <a:buAutoNum type="romanLcPeriod"/>
              <a:defRPr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"/>
              <a:buAutoNum type="arabicPeriod"/>
              <a:defRPr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"/>
              <a:buAutoNum type="alphaLcPeriod"/>
              <a:defRPr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"/>
              <a:buAutoNum type="romanLcPeriod"/>
              <a:defRPr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"/>
              <a:buAutoNum type="arabicPeriod"/>
              <a:defRPr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"/>
              <a:buAutoNum type="alphaLcPeriod"/>
              <a:defRPr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Nunito"/>
              <a:buAutoNum type="romanLcPeriod"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page 2">
  <p:cSld name="presentation page 2">
    <p:bg>
      <p:bgPr>
        <a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161559" y="-1"/>
            <a:ext cx="52602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1"/>
          </p:nvPr>
        </p:nvSpPr>
        <p:spPr>
          <a:xfrm>
            <a:off x="161558" y="876299"/>
            <a:ext cx="8801700" cy="3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46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46"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46"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46"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46"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86" name="Google Shape;86;p20"/>
          <p:cNvCxnSpPr/>
          <p:nvPr/>
        </p:nvCxnSpPr>
        <p:spPr>
          <a:xfrm>
            <a:off x="165624" y="4817228"/>
            <a:ext cx="8778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35.jp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g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8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4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64.png"/><Relationship Id="rId1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9.png"/><Relationship Id="rId4" Type="http://schemas.openxmlformats.org/officeDocument/2006/relationships/image" Target="../media/image12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23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16.png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tical.sensingclues.org/habitatmap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hyperlink" Target="http://www.3edata.es" TargetMode="External"/><Relationship Id="rId3" Type="http://schemas.openxmlformats.org/officeDocument/2006/relationships/image" Target="../media/image142.png"/><Relationship Id="rId7" Type="http://schemas.openxmlformats.org/officeDocument/2006/relationships/hyperlink" Target="http://naturefirst.info" TargetMode="External"/><Relationship Id="rId12" Type="http://schemas.openxmlformats.org/officeDocument/2006/relationships/hyperlink" Target="mailto:boris.hinojo@3edata.es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11" Type="http://schemas.openxmlformats.org/officeDocument/2006/relationships/hyperlink" Target="mailto:melanie.arp@sensingclues.org" TargetMode="External"/><Relationship Id="rId5" Type="http://schemas.openxmlformats.org/officeDocument/2006/relationships/hyperlink" Target="http://sensingclues.org" TargetMode="External"/><Relationship Id="rId15" Type="http://schemas.openxmlformats.org/officeDocument/2006/relationships/image" Target="../media/image146.png"/><Relationship Id="rId10" Type="http://schemas.openxmlformats.org/officeDocument/2006/relationships/hyperlink" Target="mailto:yago.alonso@3edata.es" TargetMode="External"/><Relationship Id="rId4" Type="http://schemas.openxmlformats.org/officeDocument/2006/relationships/image" Target="../media/image143.png"/><Relationship Id="rId9" Type="http://schemas.openxmlformats.org/officeDocument/2006/relationships/hyperlink" Target="mailto:federico.cheda@3edata.es" TargetMode="External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300" y="706525"/>
            <a:ext cx="5062126" cy="285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9"/>
          <p:cNvSpPr txBox="1"/>
          <p:nvPr/>
        </p:nvSpPr>
        <p:spPr>
          <a:xfrm>
            <a:off x="0" y="3594775"/>
            <a:ext cx="9144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Habitat Mapping Model: A Step-by-Step Approach to Creating Useful Habitat Maps</a:t>
            </a:r>
            <a:endParaRPr sz="170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3" name="Google Shape;123;p29"/>
          <p:cNvCxnSpPr/>
          <p:nvPr/>
        </p:nvCxnSpPr>
        <p:spPr>
          <a:xfrm rot="10800000" flipH="1">
            <a:off x="-5150" y="672050"/>
            <a:ext cx="1583400" cy="900"/>
          </a:xfrm>
          <a:prstGeom prst="straightConnector1">
            <a:avLst/>
          </a:prstGeom>
          <a:noFill/>
          <a:ln w="28575" cap="flat" cmpd="sng">
            <a:solidFill>
              <a:srgbClr val="009E9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" name="Google Shape;124;p29"/>
          <p:cNvSpPr txBox="1"/>
          <p:nvPr/>
        </p:nvSpPr>
        <p:spPr>
          <a:xfrm>
            <a:off x="82575" y="672325"/>
            <a:ext cx="1583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26 JUN 2025</a:t>
            </a:r>
            <a:endParaRPr sz="150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5" name="Google Shape;125;p29"/>
          <p:cNvSpPr txBox="1"/>
          <p:nvPr/>
        </p:nvSpPr>
        <p:spPr>
          <a:xfrm>
            <a:off x="6363" y="3905575"/>
            <a:ext cx="9144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69C29A"/>
                </a:solidFill>
                <a:latin typeface="Proxima Nova"/>
                <a:ea typeface="Proxima Nova"/>
                <a:cs typeface="Proxima Nova"/>
                <a:sym typeface="Proxima Nova"/>
              </a:rPr>
              <a:t>Boris Hinojo , Federico Cheda, Yago Alonso (3edata) and Melanie Arp (Sensing Clues)</a:t>
            </a:r>
            <a:endParaRPr sz="1700" b="1">
              <a:solidFill>
                <a:srgbClr val="69C29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8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8"/>
          <p:cNvSpPr txBox="1"/>
          <p:nvPr/>
        </p:nvSpPr>
        <p:spPr>
          <a:xfrm>
            <a:off x="392675" y="97124"/>
            <a:ext cx="1030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Internal Functioning of the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Model</a:t>
            </a:r>
            <a:endParaRPr sz="2800" b="0" i="0" u="none" strike="noStrike" cap="none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239" name="Google Shape;239;p38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</a:t>
            </a: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final map</a:t>
            </a:r>
            <a:endParaRPr/>
          </a:p>
        </p:txBody>
      </p:sp>
      <p:grpSp>
        <p:nvGrpSpPr>
          <p:cNvPr id="240" name="Google Shape;240;p38"/>
          <p:cNvGrpSpPr/>
          <p:nvPr/>
        </p:nvGrpSpPr>
        <p:grpSpPr>
          <a:xfrm>
            <a:off x="423110" y="1081419"/>
            <a:ext cx="3559469" cy="3970133"/>
            <a:chOff x="242595" y="1248481"/>
            <a:chExt cx="4938905" cy="5508718"/>
          </a:xfrm>
        </p:grpSpPr>
        <p:pic>
          <p:nvPicPr>
            <p:cNvPr id="241" name="Google Shape;241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2595" y="1273929"/>
              <a:ext cx="4796762" cy="548327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2" name="Google Shape;242;p38"/>
            <p:cNvGrpSpPr/>
            <p:nvPr/>
          </p:nvGrpSpPr>
          <p:grpSpPr>
            <a:xfrm>
              <a:off x="242595" y="1248481"/>
              <a:ext cx="4938905" cy="5508682"/>
              <a:chOff x="242595" y="1248481"/>
              <a:chExt cx="4938905" cy="5508682"/>
            </a:xfrm>
          </p:grpSpPr>
          <p:sp>
            <p:nvSpPr>
              <p:cNvPr id="243" name="Google Shape;243;p38"/>
              <p:cNvSpPr/>
              <p:nvPr/>
            </p:nvSpPr>
            <p:spPr>
              <a:xfrm>
                <a:off x="242595" y="1248482"/>
                <a:ext cx="3086100" cy="5508600"/>
              </a:xfrm>
              <a:prstGeom prst="rect">
                <a:avLst/>
              </a:prstGeom>
              <a:solidFill>
                <a:schemeClr val="lt1">
                  <a:alpha val="627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38"/>
              <p:cNvSpPr/>
              <p:nvPr/>
            </p:nvSpPr>
            <p:spPr>
              <a:xfrm>
                <a:off x="4292600" y="1248481"/>
                <a:ext cx="888900" cy="5508600"/>
              </a:xfrm>
              <a:prstGeom prst="rect">
                <a:avLst/>
              </a:prstGeom>
              <a:solidFill>
                <a:schemeClr val="lt1">
                  <a:alpha val="627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38"/>
              <p:cNvSpPr/>
              <p:nvPr/>
            </p:nvSpPr>
            <p:spPr>
              <a:xfrm>
                <a:off x="3328755" y="1248481"/>
                <a:ext cx="963900" cy="2292300"/>
              </a:xfrm>
              <a:prstGeom prst="rect">
                <a:avLst/>
              </a:prstGeom>
              <a:solidFill>
                <a:schemeClr val="lt1">
                  <a:alpha val="627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38"/>
              <p:cNvSpPr/>
              <p:nvPr/>
            </p:nvSpPr>
            <p:spPr>
              <a:xfrm>
                <a:off x="3328754" y="4490363"/>
                <a:ext cx="963900" cy="2266800"/>
              </a:xfrm>
              <a:prstGeom prst="rect">
                <a:avLst/>
              </a:prstGeom>
              <a:solidFill>
                <a:schemeClr val="lt1">
                  <a:alpha val="627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7" name="Google Shape;247;p38"/>
            <p:cNvSpPr/>
            <p:nvPr/>
          </p:nvSpPr>
          <p:spPr>
            <a:xfrm>
              <a:off x="3205480" y="3429000"/>
              <a:ext cx="1224300" cy="11937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1B38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38"/>
          <p:cNvGrpSpPr/>
          <p:nvPr/>
        </p:nvGrpSpPr>
        <p:grpSpPr>
          <a:xfrm>
            <a:off x="5030427" y="1016654"/>
            <a:ext cx="1625142" cy="1985721"/>
            <a:chOff x="6049145" y="1273929"/>
            <a:chExt cx="2205676" cy="2695061"/>
          </a:xfrm>
        </p:grpSpPr>
        <p:pic>
          <p:nvPicPr>
            <p:cNvPr id="249" name="Google Shape;249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49145" y="1273929"/>
              <a:ext cx="2205676" cy="2340000"/>
            </a:xfrm>
            <a:custGeom>
              <a:avLst/>
              <a:gdLst/>
              <a:ahLst/>
              <a:cxnLst/>
              <a:rect l="l" t="t" r="r" b="b"/>
              <a:pathLst>
                <a:path w="2205676" h="2340000" fill="none" extrusionOk="0">
                  <a:moveTo>
                    <a:pt x="0" y="0"/>
                  </a:moveTo>
                  <a:cubicBezTo>
                    <a:pt x="246638" y="-16884"/>
                    <a:pt x="319981" y="-4887"/>
                    <a:pt x="507305" y="0"/>
                  </a:cubicBezTo>
                  <a:cubicBezTo>
                    <a:pt x="694630" y="4887"/>
                    <a:pt x="864569" y="23168"/>
                    <a:pt x="1102838" y="0"/>
                  </a:cubicBezTo>
                  <a:cubicBezTo>
                    <a:pt x="1341107" y="-23168"/>
                    <a:pt x="1526318" y="-5236"/>
                    <a:pt x="1698371" y="0"/>
                  </a:cubicBezTo>
                  <a:cubicBezTo>
                    <a:pt x="1870424" y="5236"/>
                    <a:pt x="2044206" y="10310"/>
                    <a:pt x="2205676" y="0"/>
                  </a:cubicBezTo>
                  <a:cubicBezTo>
                    <a:pt x="2232310" y="124450"/>
                    <a:pt x="2209386" y="434230"/>
                    <a:pt x="2205676" y="585000"/>
                  </a:cubicBezTo>
                  <a:cubicBezTo>
                    <a:pt x="2201966" y="735770"/>
                    <a:pt x="2210165" y="895614"/>
                    <a:pt x="2205676" y="1170000"/>
                  </a:cubicBezTo>
                  <a:cubicBezTo>
                    <a:pt x="2201187" y="1444386"/>
                    <a:pt x="2212817" y="1558819"/>
                    <a:pt x="2205676" y="1755000"/>
                  </a:cubicBezTo>
                  <a:cubicBezTo>
                    <a:pt x="2198535" y="1951181"/>
                    <a:pt x="2178621" y="2152800"/>
                    <a:pt x="2205676" y="2340000"/>
                  </a:cubicBezTo>
                  <a:cubicBezTo>
                    <a:pt x="1945476" y="2355454"/>
                    <a:pt x="1796894" y="2362965"/>
                    <a:pt x="1676314" y="2340000"/>
                  </a:cubicBezTo>
                  <a:cubicBezTo>
                    <a:pt x="1555734" y="2317035"/>
                    <a:pt x="1347455" y="2339913"/>
                    <a:pt x="1191065" y="2340000"/>
                  </a:cubicBezTo>
                  <a:cubicBezTo>
                    <a:pt x="1034675" y="2340087"/>
                    <a:pt x="937206" y="2331998"/>
                    <a:pt x="683760" y="2340000"/>
                  </a:cubicBezTo>
                  <a:cubicBezTo>
                    <a:pt x="430315" y="2348002"/>
                    <a:pt x="153205" y="2365264"/>
                    <a:pt x="0" y="2340000"/>
                  </a:cubicBezTo>
                  <a:cubicBezTo>
                    <a:pt x="22930" y="2102269"/>
                    <a:pt x="-23194" y="1949332"/>
                    <a:pt x="0" y="1778400"/>
                  </a:cubicBezTo>
                  <a:cubicBezTo>
                    <a:pt x="23194" y="1607468"/>
                    <a:pt x="29282" y="1453771"/>
                    <a:pt x="0" y="1146600"/>
                  </a:cubicBezTo>
                  <a:cubicBezTo>
                    <a:pt x="-29282" y="839429"/>
                    <a:pt x="17966" y="821699"/>
                    <a:pt x="0" y="585000"/>
                  </a:cubicBezTo>
                  <a:cubicBezTo>
                    <a:pt x="-17966" y="348301"/>
                    <a:pt x="8434" y="219255"/>
                    <a:pt x="0" y="0"/>
                  </a:cubicBezTo>
                  <a:close/>
                </a:path>
                <a:path w="2205676" h="2340000" extrusionOk="0">
                  <a:moveTo>
                    <a:pt x="0" y="0"/>
                  </a:moveTo>
                  <a:cubicBezTo>
                    <a:pt x="118736" y="-6347"/>
                    <a:pt x="387208" y="-21462"/>
                    <a:pt x="529362" y="0"/>
                  </a:cubicBezTo>
                  <a:cubicBezTo>
                    <a:pt x="671516" y="21462"/>
                    <a:pt x="914671" y="15962"/>
                    <a:pt x="1036668" y="0"/>
                  </a:cubicBezTo>
                  <a:cubicBezTo>
                    <a:pt x="1158665" y="-15962"/>
                    <a:pt x="1279859" y="1491"/>
                    <a:pt x="1521916" y="0"/>
                  </a:cubicBezTo>
                  <a:cubicBezTo>
                    <a:pt x="1763973" y="-1491"/>
                    <a:pt x="1882905" y="-26983"/>
                    <a:pt x="2205676" y="0"/>
                  </a:cubicBezTo>
                  <a:cubicBezTo>
                    <a:pt x="2208012" y="189474"/>
                    <a:pt x="2188745" y="377331"/>
                    <a:pt x="2205676" y="538200"/>
                  </a:cubicBezTo>
                  <a:cubicBezTo>
                    <a:pt x="2222607" y="699069"/>
                    <a:pt x="2211981" y="883595"/>
                    <a:pt x="2205676" y="1146600"/>
                  </a:cubicBezTo>
                  <a:cubicBezTo>
                    <a:pt x="2199371" y="1409605"/>
                    <a:pt x="2218831" y="1600352"/>
                    <a:pt x="2205676" y="1778400"/>
                  </a:cubicBezTo>
                  <a:cubicBezTo>
                    <a:pt x="2192521" y="1956448"/>
                    <a:pt x="2232503" y="2093808"/>
                    <a:pt x="2205676" y="2340000"/>
                  </a:cubicBezTo>
                  <a:cubicBezTo>
                    <a:pt x="1965325" y="2320853"/>
                    <a:pt x="1763895" y="2355485"/>
                    <a:pt x="1632200" y="2340000"/>
                  </a:cubicBezTo>
                  <a:cubicBezTo>
                    <a:pt x="1500505" y="2324515"/>
                    <a:pt x="1161053" y="2320892"/>
                    <a:pt x="1036668" y="2340000"/>
                  </a:cubicBezTo>
                  <a:cubicBezTo>
                    <a:pt x="912283" y="2359108"/>
                    <a:pt x="692819" y="2362910"/>
                    <a:pt x="529362" y="2340000"/>
                  </a:cubicBezTo>
                  <a:cubicBezTo>
                    <a:pt x="365905" y="2317090"/>
                    <a:pt x="110409" y="2357268"/>
                    <a:pt x="0" y="2340000"/>
                  </a:cubicBezTo>
                  <a:cubicBezTo>
                    <a:pt x="-17573" y="2215402"/>
                    <a:pt x="-26167" y="1894427"/>
                    <a:pt x="0" y="1778400"/>
                  </a:cubicBezTo>
                  <a:cubicBezTo>
                    <a:pt x="26167" y="1662373"/>
                    <a:pt x="1976" y="1413815"/>
                    <a:pt x="0" y="1240200"/>
                  </a:cubicBezTo>
                  <a:cubicBezTo>
                    <a:pt x="-1976" y="1066585"/>
                    <a:pt x="-21779" y="828931"/>
                    <a:pt x="0" y="725400"/>
                  </a:cubicBezTo>
                  <a:cubicBezTo>
                    <a:pt x="21779" y="621869"/>
                    <a:pt x="-4839" y="214636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Dot"/>
              <a:round/>
              <a:headEnd type="none" w="sm" len="sm"/>
              <a:tailEnd type="none" w="sm" len="sm"/>
            </a:ln>
          </p:spPr>
        </p:pic>
        <p:sp>
          <p:nvSpPr>
            <p:cNvPr id="250" name="Google Shape;250;p38"/>
            <p:cNvSpPr/>
            <p:nvPr/>
          </p:nvSpPr>
          <p:spPr>
            <a:xfrm>
              <a:off x="6049145" y="3613929"/>
              <a:ext cx="2205676" cy="355061"/>
            </a:xfrm>
            <a:custGeom>
              <a:avLst/>
              <a:gdLst/>
              <a:ahLst/>
              <a:cxnLst/>
              <a:rect l="l" t="t" r="r" b="b"/>
              <a:pathLst>
                <a:path w="2205676" h="355061" extrusionOk="0">
                  <a:moveTo>
                    <a:pt x="0" y="0"/>
                  </a:moveTo>
                  <a:cubicBezTo>
                    <a:pt x="269120" y="-25059"/>
                    <a:pt x="349630" y="-14319"/>
                    <a:pt x="551419" y="0"/>
                  </a:cubicBezTo>
                  <a:cubicBezTo>
                    <a:pt x="753208" y="14319"/>
                    <a:pt x="947254" y="10504"/>
                    <a:pt x="1080781" y="0"/>
                  </a:cubicBezTo>
                  <a:cubicBezTo>
                    <a:pt x="1214308" y="-10504"/>
                    <a:pt x="1452299" y="-11251"/>
                    <a:pt x="1632200" y="0"/>
                  </a:cubicBezTo>
                  <a:cubicBezTo>
                    <a:pt x="1812101" y="11251"/>
                    <a:pt x="2024562" y="-15089"/>
                    <a:pt x="2205676" y="0"/>
                  </a:cubicBezTo>
                  <a:cubicBezTo>
                    <a:pt x="2200075" y="120414"/>
                    <a:pt x="2217394" y="205115"/>
                    <a:pt x="2205676" y="355061"/>
                  </a:cubicBezTo>
                  <a:cubicBezTo>
                    <a:pt x="2085691" y="363422"/>
                    <a:pt x="1890027" y="354161"/>
                    <a:pt x="1698371" y="355061"/>
                  </a:cubicBezTo>
                  <a:cubicBezTo>
                    <a:pt x="1506716" y="355961"/>
                    <a:pt x="1229737" y="338175"/>
                    <a:pt x="1102838" y="355061"/>
                  </a:cubicBezTo>
                  <a:cubicBezTo>
                    <a:pt x="975939" y="371947"/>
                    <a:pt x="760713" y="357406"/>
                    <a:pt x="529362" y="355061"/>
                  </a:cubicBezTo>
                  <a:cubicBezTo>
                    <a:pt x="298011" y="352716"/>
                    <a:pt x="234361" y="355830"/>
                    <a:pt x="0" y="355061"/>
                  </a:cubicBezTo>
                  <a:cubicBezTo>
                    <a:pt x="-9910" y="266424"/>
                    <a:pt x="13602" y="10954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EUNIS base layer</a:t>
              </a:r>
              <a:endPara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1" name="Google Shape;251;p38"/>
          <p:cNvGrpSpPr/>
          <p:nvPr/>
        </p:nvGrpSpPr>
        <p:grpSpPr>
          <a:xfrm>
            <a:off x="7244771" y="1038753"/>
            <a:ext cx="1526769" cy="1957211"/>
            <a:chOff x="8988644" y="1273929"/>
            <a:chExt cx="2205676" cy="2827522"/>
          </a:xfrm>
        </p:grpSpPr>
        <p:pic>
          <p:nvPicPr>
            <p:cNvPr id="252" name="Google Shape;252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94320" y="1273929"/>
              <a:ext cx="2200000" cy="2340000"/>
            </a:xfrm>
            <a:custGeom>
              <a:avLst/>
              <a:gdLst/>
              <a:ahLst/>
              <a:cxnLst/>
              <a:rect l="l" t="t" r="r" b="b"/>
              <a:pathLst>
                <a:path w="2200000" h="2340000" fill="none" extrusionOk="0">
                  <a:moveTo>
                    <a:pt x="0" y="0"/>
                  </a:moveTo>
                  <a:cubicBezTo>
                    <a:pt x="148758" y="5731"/>
                    <a:pt x="425811" y="-9112"/>
                    <a:pt x="572000" y="0"/>
                  </a:cubicBezTo>
                  <a:cubicBezTo>
                    <a:pt x="718189" y="9112"/>
                    <a:pt x="1005253" y="27419"/>
                    <a:pt x="1144000" y="0"/>
                  </a:cubicBezTo>
                  <a:cubicBezTo>
                    <a:pt x="1282747" y="-27419"/>
                    <a:pt x="1458709" y="-17543"/>
                    <a:pt x="1628000" y="0"/>
                  </a:cubicBezTo>
                  <a:cubicBezTo>
                    <a:pt x="1797291" y="17543"/>
                    <a:pt x="2083457" y="6465"/>
                    <a:pt x="2200000" y="0"/>
                  </a:cubicBezTo>
                  <a:cubicBezTo>
                    <a:pt x="2190427" y="274153"/>
                    <a:pt x="2205002" y="447778"/>
                    <a:pt x="2200000" y="561600"/>
                  </a:cubicBezTo>
                  <a:cubicBezTo>
                    <a:pt x="2194998" y="675422"/>
                    <a:pt x="2190327" y="880703"/>
                    <a:pt x="2200000" y="1076400"/>
                  </a:cubicBezTo>
                  <a:cubicBezTo>
                    <a:pt x="2209673" y="1272097"/>
                    <a:pt x="2181821" y="1521042"/>
                    <a:pt x="2200000" y="1708200"/>
                  </a:cubicBezTo>
                  <a:cubicBezTo>
                    <a:pt x="2218179" y="1895358"/>
                    <a:pt x="2185597" y="2148029"/>
                    <a:pt x="2200000" y="2340000"/>
                  </a:cubicBezTo>
                  <a:cubicBezTo>
                    <a:pt x="2057769" y="2325683"/>
                    <a:pt x="1783880" y="2353148"/>
                    <a:pt x="1628000" y="2340000"/>
                  </a:cubicBezTo>
                  <a:cubicBezTo>
                    <a:pt x="1472120" y="2326852"/>
                    <a:pt x="1180695" y="2352711"/>
                    <a:pt x="1056000" y="2340000"/>
                  </a:cubicBezTo>
                  <a:cubicBezTo>
                    <a:pt x="931305" y="2327289"/>
                    <a:pt x="669150" y="2345373"/>
                    <a:pt x="572000" y="2340000"/>
                  </a:cubicBezTo>
                  <a:cubicBezTo>
                    <a:pt x="474850" y="2334627"/>
                    <a:pt x="122803" y="2319196"/>
                    <a:pt x="0" y="2340000"/>
                  </a:cubicBezTo>
                  <a:cubicBezTo>
                    <a:pt x="24944" y="2116853"/>
                    <a:pt x="21279" y="1952462"/>
                    <a:pt x="0" y="1825200"/>
                  </a:cubicBezTo>
                  <a:cubicBezTo>
                    <a:pt x="-21279" y="1697938"/>
                    <a:pt x="-18199" y="1373303"/>
                    <a:pt x="0" y="1240200"/>
                  </a:cubicBezTo>
                  <a:cubicBezTo>
                    <a:pt x="18199" y="1107097"/>
                    <a:pt x="9759" y="890756"/>
                    <a:pt x="0" y="655200"/>
                  </a:cubicBezTo>
                  <a:cubicBezTo>
                    <a:pt x="-9759" y="419644"/>
                    <a:pt x="28198" y="132947"/>
                    <a:pt x="0" y="0"/>
                  </a:cubicBezTo>
                  <a:close/>
                </a:path>
                <a:path w="2200000" h="2340000" extrusionOk="0">
                  <a:moveTo>
                    <a:pt x="0" y="0"/>
                  </a:moveTo>
                  <a:cubicBezTo>
                    <a:pt x="165221" y="23263"/>
                    <a:pt x="347984" y="-13116"/>
                    <a:pt x="550000" y="0"/>
                  </a:cubicBezTo>
                  <a:cubicBezTo>
                    <a:pt x="752016" y="13116"/>
                    <a:pt x="854095" y="-3310"/>
                    <a:pt x="1034000" y="0"/>
                  </a:cubicBezTo>
                  <a:cubicBezTo>
                    <a:pt x="1213905" y="3310"/>
                    <a:pt x="1383220" y="-12056"/>
                    <a:pt x="1540000" y="0"/>
                  </a:cubicBezTo>
                  <a:cubicBezTo>
                    <a:pt x="1696780" y="12056"/>
                    <a:pt x="1913336" y="6303"/>
                    <a:pt x="2200000" y="0"/>
                  </a:cubicBezTo>
                  <a:cubicBezTo>
                    <a:pt x="2194071" y="275000"/>
                    <a:pt x="2214683" y="334512"/>
                    <a:pt x="2200000" y="631800"/>
                  </a:cubicBezTo>
                  <a:cubicBezTo>
                    <a:pt x="2185317" y="929088"/>
                    <a:pt x="2195139" y="1040076"/>
                    <a:pt x="2200000" y="1170000"/>
                  </a:cubicBezTo>
                  <a:cubicBezTo>
                    <a:pt x="2204861" y="1299924"/>
                    <a:pt x="2226304" y="1497557"/>
                    <a:pt x="2200000" y="1801800"/>
                  </a:cubicBezTo>
                  <a:cubicBezTo>
                    <a:pt x="2173696" y="2106043"/>
                    <a:pt x="2225036" y="2086877"/>
                    <a:pt x="2200000" y="2340000"/>
                  </a:cubicBezTo>
                  <a:cubicBezTo>
                    <a:pt x="1969063" y="2336073"/>
                    <a:pt x="1821481" y="2329088"/>
                    <a:pt x="1650000" y="2340000"/>
                  </a:cubicBezTo>
                  <a:cubicBezTo>
                    <a:pt x="1478519" y="2350912"/>
                    <a:pt x="1292866" y="2329069"/>
                    <a:pt x="1078000" y="2340000"/>
                  </a:cubicBezTo>
                  <a:cubicBezTo>
                    <a:pt x="863134" y="2350931"/>
                    <a:pt x="664344" y="2333506"/>
                    <a:pt x="484000" y="2340000"/>
                  </a:cubicBezTo>
                  <a:cubicBezTo>
                    <a:pt x="303656" y="2346494"/>
                    <a:pt x="179302" y="2325017"/>
                    <a:pt x="0" y="2340000"/>
                  </a:cubicBezTo>
                  <a:cubicBezTo>
                    <a:pt x="-14424" y="2085868"/>
                    <a:pt x="-9607" y="1908700"/>
                    <a:pt x="0" y="1731600"/>
                  </a:cubicBezTo>
                  <a:cubicBezTo>
                    <a:pt x="9607" y="1554500"/>
                    <a:pt x="-9069" y="1350557"/>
                    <a:pt x="0" y="1146600"/>
                  </a:cubicBezTo>
                  <a:cubicBezTo>
                    <a:pt x="9069" y="942643"/>
                    <a:pt x="-9920" y="732620"/>
                    <a:pt x="0" y="514800"/>
                  </a:cubicBezTo>
                  <a:cubicBezTo>
                    <a:pt x="9920" y="296980"/>
                    <a:pt x="-24145" y="22385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Dot"/>
              <a:round/>
              <a:headEnd type="none" w="sm" len="sm"/>
              <a:tailEnd type="none" w="sm" len="sm"/>
            </a:ln>
          </p:spPr>
        </p:pic>
        <p:sp>
          <p:nvSpPr>
            <p:cNvPr id="253" name="Google Shape;253;p38"/>
            <p:cNvSpPr/>
            <p:nvPr/>
          </p:nvSpPr>
          <p:spPr>
            <a:xfrm>
              <a:off x="8988644" y="3723510"/>
              <a:ext cx="2205676" cy="377941"/>
            </a:xfrm>
            <a:custGeom>
              <a:avLst/>
              <a:gdLst/>
              <a:ahLst/>
              <a:cxnLst/>
              <a:rect l="l" t="t" r="r" b="b"/>
              <a:pathLst>
                <a:path w="2205676" h="377941" extrusionOk="0">
                  <a:moveTo>
                    <a:pt x="0" y="0"/>
                  </a:moveTo>
                  <a:cubicBezTo>
                    <a:pt x="158704" y="-13476"/>
                    <a:pt x="275208" y="12283"/>
                    <a:pt x="529362" y="0"/>
                  </a:cubicBezTo>
                  <a:cubicBezTo>
                    <a:pt x="783516" y="-12283"/>
                    <a:pt x="985007" y="-24643"/>
                    <a:pt x="1124895" y="0"/>
                  </a:cubicBezTo>
                  <a:cubicBezTo>
                    <a:pt x="1264783" y="24643"/>
                    <a:pt x="1505398" y="-2946"/>
                    <a:pt x="1676314" y="0"/>
                  </a:cubicBezTo>
                  <a:cubicBezTo>
                    <a:pt x="1847230" y="2946"/>
                    <a:pt x="1963866" y="-10860"/>
                    <a:pt x="2205676" y="0"/>
                  </a:cubicBezTo>
                  <a:cubicBezTo>
                    <a:pt x="2210920" y="115685"/>
                    <a:pt x="2217713" y="189119"/>
                    <a:pt x="2205676" y="377941"/>
                  </a:cubicBezTo>
                  <a:cubicBezTo>
                    <a:pt x="1969469" y="394964"/>
                    <a:pt x="1929252" y="364119"/>
                    <a:pt x="1698371" y="377941"/>
                  </a:cubicBezTo>
                  <a:cubicBezTo>
                    <a:pt x="1467490" y="391763"/>
                    <a:pt x="1363871" y="370744"/>
                    <a:pt x="1191065" y="377941"/>
                  </a:cubicBezTo>
                  <a:cubicBezTo>
                    <a:pt x="1018259" y="385138"/>
                    <a:pt x="931135" y="363307"/>
                    <a:pt x="705816" y="377941"/>
                  </a:cubicBezTo>
                  <a:cubicBezTo>
                    <a:pt x="480497" y="392575"/>
                    <a:pt x="237820" y="381337"/>
                    <a:pt x="0" y="377941"/>
                  </a:cubicBezTo>
                  <a:cubicBezTo>
                    <a:pt x="10464" y="217611"/>
                    <a:pt x="9834" y="138737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EUNIS Level 3</a:t>
              </a:r>
              <a:endParaRPr/>
            </a:p>
          </p:txBody>
        </p:sp>
      </p:grpSp>
      <p:pic>
        <p:nvPicPr>
          <p:cNvPr id="254" name="Google Shape;254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50291" y="3119546"/>
            <a:ext cx="1569308" cy="1670179"/>
          </a:xfrm>
          <a:custGeom>
            <a:avLst/>
            <a:gdLst/>
            <a:ahLst/>
            <a:cxnLst/>
            <a:rect l="l" t="t" r="r" b="b"/>
            <a:pathLst>
              <a:path w="1569308" h="1670179" fill="none" extrusionOk="0">
                <a:moveTo>
                  <a:pt x="0" y="0"/>
                </a:moveTo>
                <a:cubicBezTo>
                  <a:pt x="164583" y="7146"/>
                  <a:pt x="345988" y="4264"/>
                  <a:pt x="507410" y="0"/>
                </a:cubicBezTo>
                <a:cubicBezTo>
                  <a:pt x="668832" y="-4264"/>
                  <a:pt x="810094" y="-917"/>
                  <a:pt x="999126" y="0"/>
                </a:cubicBezTo>
                <a:cubicBezTo>
                  <a:pt x="1188158" y="917"/>
                  <a:pt x="1376406" y="-10147"/>
                  <a:pt x="1569308" y="0"/>
                </a:cubicBezTo>
                <a:cubicBezTo>
                  <a:pt x="1559842" y="222769"/>
                  <a:pt x="1559079" y="361559"/>
                  <a:pt x="1569308" y="573428"/>
                </a:cubicBezTo>
                <a:cubicBezTo>
                  <a:pt x="1579537" y="785297"/>
                  <a:pt x="1582847" y="889816"/>
                  <a:pt x="1569308" y="1096751"/>
                </a:cubicBezTo>
                <a:cubicBezTo>
                  <a:pt x="1555769" y="1303686"/>
                  <a:pt x="1575727" y="1449945"/>
                  <a:pt x="1569308" y="1670179"/>
                </a:cubicBezTo>
                <a:cubicBezTo>
                  <a:pt x="1333929" y="1649620"/>
                  <a:pt x="1260102" y="1690004"/>
                  <a:pt x="1093285" y="1670179"/>
                </a:cubicBezTo>
                <a:cubicBezTo>
                  <a:pt x="926468" y="1650354"/>
                  <a:pt x="768630" y="1644061"/>
                  <a:pt x="570182" y="1670179"/>
                </a:cubicBezTo>
                <a:cubicBezTo>
                  <a:pt x="371734" y="1696297"/>
                  <a:pt x="204937" y="1690249"/>
                  <a:pt x="0" y="1670179"/>
                </a:cubicBezTo>
                <a:cubicBezTo>
                  <a:pt x="-12947" y="1505229"/>
                  <a:pt x="26785" y="1367548"/>
                  <a:pt x="0" y="1130154"/>
                </a:cubicBezTo>
                <a:cubicBezTo>
                  <a:pt x="-26785" y="892760"/>
                  <a:pt x="-11050" y="688247"/>
                  <a:pt x="0" y="540025"/>
                </a:cubicBezTo>
                <a:cubicBezTo>
                  <a:pt x="11050" y="391803"/>
                  <a:pt x="-5461" y="130191"/>
                  <a:pt x="0" y="0"/>
                </a:cubicBezTo>
                <a:close/>
              </a:path>
              <a:path w="1569308" h="1670179" extrusionOk="0">
                <a:moveTo>
                  <a:pt x="0" y="0"/>
                </a:moveTo>
                <a:cubicBezTo>
                  <a:pt x="120236" y="-9775"/>
                  <a:pt x="366173" y="-14482"/>
                  <a:pt x="476023" y="0"/>
                </a:cubicBezTo>
                <a:cubicBezTo>
                  <a:pt x="585873" y="14482"/>
                  <a:pt x="777877" y="-22450"/>
                  <a:pt x="983433" y="0"/>
                </a:cubicBezTo>
                <a:cubicBezTo>
                  <a:pt x="1188989" y="22450"/>
                  <a:pt x="1338139" y="24898"/>
                  <a:pt x="1569308" y="0"/>
                </a:cubicBezTo>
                <a:cubicBezTo>
                  <a:pt x="1584624" y="234819"/>
                  <a:pt x="1567079" y="339532"/>
                  <a:pt x="1569308" y="523323"/>
                </a:cubicBezTo>
                <a:cubicBezTo>
                  <a:pt x="1571537" y="707114"/>
                  <a:pt x="1570326" y="787028"/>
                  <a:pt x="1569308" y="1029944"/>
                </a:cubicBezTo>
                <a:cubicBezTo>
                  <a:pt x="1568290" y="1272860"/>
                  <a:pt x="1595024" y="1538279"/>
                  <a:pt x="1569308" y="1670179"/>
                </a:cubicBezTo>
                <a:cubicBezTo>
                  <a:pt x="1370001" y="1692613"/>
                  <a:pt x="1197750" y="1688936"/>
                  <a:pt x="1077591" y="1670179"/>
                </a:cubicBezTo>
                <a:cubicBezTo>
                  <a:pt x="957432" y="1651422"/>
                  <a:pt x="728048" y="1691254"/>
                  <a:pt x="585875" y="1670179"/>
                </a:cubicBezTo>
                <a:cubicBezTo>
                  <a:pt x="443702" y="1649104"/>
                  <a:pt x="292833" y="1647546"/>
                  <a:pt x="0" y="1670179"/>
                </a:cubicBezTo>
                <a:cubicBezTo>
                  <a:pt x="1448" y="1543464"/>
                  <a:pt x="-2313" y="1318156"/>
                  <a:pt x="0" y="1163558"/>
                </a:cubicBezTo>
                <a:cubicBezTo>
                  <a:pt x="2313" y="1008960"/>
                  <a:pt x="-1745" y="833929"/>
                  <a:pt x="0" y="640235"/>
                </a:cubicBezTo>
                <a:cubicBezTo>
                  <a:pt x="1745" y="446541"/>
                  <a:pt x="-31497" y="142897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</p:pic>
      <p:sp>
        <p:nvSpPr>
          <p:cNvPr id="255" name="Google Shape;255;p38"/>
          <p:cNvSpPr/>
          <p:nvPr/>
        </p:nvSpPr>
        <p:spPr>
          <a:xfrm>
            <a:off x="5047791" y="4789726"/>
            <a:ext cx="1972533" cy="261610"/>
          </a:xfrm>
          <a:custGeom>
            <a:avLst/>
            <a:gdLst/>
            <a:ahLst/>
            <a:cxnLst/>
            <a:rect l="l" t="t" r="r" b="b"/>
            <a:pathLst>
              <a:path w="1972533" h="261610" extrusionOk="0">
                <a:moveTo>
                  <a:pt x="0" y="0"/>
                </a:moveTo>
                <a:cubicBezTo>
                  <a:pt x="312076" y="183"/>
                  <a:pt x="357213" y="-12367"/>
                  <a:pt x="677236" y="0"/>
                </a:cubicBezTo>
                <a:cubicBezTo>
                  <a:pt x="997259" y="12367"/>
                  <a:pt x="1057220" y="11977"/>
                  <a:pt x="1295297" y="0"/>
                </a:cubicBezTo>
                <a:cubicBezTo>
                  <a:pt x="1533374" y="-11977"/>
                  <a:pt x="1792211" y="19050"/>
                  <a:pt x="1972533" y="0"/>
                </a:cubicBezTo>
                <a:cubicBezTo>
                  <a:pt x="1976362" y="124361"/>
                  <a:pt x="1971351" y="183092"/>
                  <a:pt x="1972533" y="261610"/>
                </a:cubicBezTo>
                <a:cubicBezTo>
                  <a:pt x="1719046" y="279372"/>
                  <a:pt x="1583613" y="287722"/>
                  <a:pt x="1354473" y="261610"/>
                </a:cubicBezTo>
                <a:cubicBezTo>
                  <a:pt x="1125333" y="235498"/>
                  <a:pt x="952205" y="241893"/>
                  <a:pt x="696962" y="261610"/>
                </a:cubicBezTo>
                <a:cubicBezTo>
                  <a:pt x="441719" y="281327"/>
                  <a:pt x="179994" y="238156"/>
                  <a:pt x="0" y="261610"/>
                </a:cubicBezTo>
                <a:cubicBezTo>
                  <a:pt x="12588" y="196993"/>
                  <a:pt x="6860" y="61924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Pressures (power line)</a:t>
            </a:r>
            <a:endParaRPr/>
          </a:p>
        </p:txBody>
      </p:sp>
      <p:pic>
        <p:nvPicPr>
          <p:cNvPr id="256" name="Google Shape;256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61418" y="3197822"/>
            <a:ext cx="1738710" cy="151362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8"/>
          <p:cNvSpPr txBox="1"/>
          <p:nvPr/>
        </p:nvSpPr>
        <p:spPr>
          <a:xfrm>
            <a:off x="7161418" y="4779383"/>
            <a:ext cx="1869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Relationship structure</a:t>
            </a:r>
            <a:endParaRPr sz="11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8" name="Google Shape;258;p38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9" name="Google Shape;259;p38" descr="Forma, Círculo&#10;&#10;Descripción generada automáticamente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9"/>
          <p:cNvSpPr txBox="1"/>
          <p:nvPr/>
        </p:nvSpPr>
        <p:spPr>
          <a:xfrm>
            <a:off x="392675" y="97124"/>
            <a:ext cx="1030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Internal Functioning of the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Model</a:t>
            </a:r>
            <a:endParaRPr sz="2800" b="0" i="0" u="none" strike="noStrike" cap="none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266" name="Google Shape;266;p39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Habitat monitoring</a:t>
            </a: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. Assessment of conservation status</a:t>
            </a:r>
            <a:endParaRPr sz="18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7" name="Google Shape;267;p39"/>
          <p:cNvSpPr txBox="1"/>
          <p:nvPr/>
        </p:nvSpPr>
        <p:spPr>
          <a:xfrm>
            <a:off x="250701" y="1325400"/>
            <a:ext cx="42936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" sz="14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Updating</a:t>
            </a: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of the habitat mapping.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Automatic </a:t>
            </a:r>
            <a:r>
              <a:rPr lang="en" sz="14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change detection</a:t>
            </a: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Analysis of the </a:t>
            </a:r>
            <a:r>
              <a:rPr lang="en" sz="14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dynamics of occupation</a:t>
            </a: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Processes of </a:t>
            </a:r>
            <a:r>
              <a:rPr lang="en" sz="14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continuous improvement </a:t>
            </a: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of the Model.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Improve the capacity for </a:t>
            </a:r>
            <a:r>
              <a:rPr lang="en" sz="14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multi-scale analysis</a:t>
            </a: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1777" y="1010728"/>
            <a:ext cx="4337480" cy="39566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" name="Google Shape;269;p39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70" name="Google Shape;270;p39" descr="Forma, Círculo&#10;&#10;Descripción generada automáticamente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656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0"/>
          <p:cNvSpPr txBox="1">
            <a:spLocks noGrp="1"/>
          </p:cNvSpPr>
          <p:nvPr>
            <p:ph type="title" idx="4294967295"/>
          </p:nvPr>
        </p:nvSpPr>
        <p:spPr>
          <a:xfrm>
            <a:off x="895199" y="920900"/>
            <a:ext cx="8023500" cy="29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8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WORKFLOW </a:t>
            </a:r>
            <a:br>
              <a:rPr lang="en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</a:br>
            <a:br>
              <a:rPr lang="en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</a:br>
            <a:br>
              <a:rPr lang="en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</a:br>
            <a:br>
              <a:rPr lang="en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</a:br>
            <a:r>
              <a:rPr lang="en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Producing the </a:t>
            </a:r>
            <a:br>
              <a:rPr lang="en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</a:br>
            <a:r>
              <a:rPr lang="en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Habitat Map</a:t>
            </a:r>
            <a:br>
              <a:rPr lang="en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</a:br>
            <a:r>
              <a:rPr lang="en">
                <a:solidFill>
                  <a:srgbClr val="74C49A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Through the Habitat Mapping Model</a:t>
            </a:r>
            <a:br>
              <a:rPr lang="en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</a:br>
            <a:endParaRPr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277" name="Google Shape;277;p40"/>
          <p:cNvSpPr/>
          <p:nvPr/>
        </p:nvSpPr>
        <p:spPr>
          <a:xfrm>
            <a:off x="1165725" y="1971100"/>
            <a:ext cx="7124700" cy="807300"/>
          </a:xfrm>
          <a:prstGeom prst="roundRect">
            <a:avLst>
              <a:gd name="adj" fmla="val 781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8" name="Google Shape;278;p40"/>
          <p:cNvGrpSpPr/>
          <p:nvPr/>
        </p:nvGrpSpPr>
        <p:grpSpPr>
          <a:xfrm>
            <a:off x="4614243" y="1971113"/>
            <a:ext cx="3543335" cy="807300"/>
            <a:chOff x="4027580" y="1971100"/>
            <a:chExt cx="3543335" cy="807300"/>
          </a:xfrm>
        </p:grpSpPr>
        <p:pic>
          <p:nvPicPr>
            <p:cNvPr id="279" name="Google Shape;279;p40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5200" y="1971100"/>
              <a:ext cx="1238350" cy="80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4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27580" y="1986885"/>
              <a:ext cx="769952" cy="775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11223" y="2007198"/>
              <a:ext cx="1359692" cy="7553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2" name="Google Shape;282;p40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951" y="2120613"/>
            <a:ext cx="1337999" cy="5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4575" y="2053675"/>
            <a:ext cx="1432475" cy="6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534" y="689212"/>
            <a:ext cx="2501658" cy="427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1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41"/>
          <p:cNvSpPr txBox="1"/>
          <p:nvPr/>
        </p:nvSpPr>
        <p:spPr>
          <a:xfrm>
            <a:off x="392674" y="97124"/>
            <a:ext cx="586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Workflow.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Interaction process</a:t>
            </a:r>
            <a:endParaRPr sz="2800" b="0" i="0" u="none" strike="noStrike" cap="none">
              <a:solidFill>
                <a:srgbClr val="0446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1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Use case: </a:t>
            </a: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Băile Tușnad</a:t>
            </a:r>
            <a:endParaRPr sz="1850" b="0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92" name="Google Shape;292;p41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3" name="Google Shape;293;p4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040" y="604627"/>
            <a:ext cx="555552" cy="55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9" y="1371185"/>
            <a:ext cx="4684228" cy="35265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295" name="Google Shape;29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7600" y="521975"/>
            <a:ext cx="837150" cy="7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7925" y="626624"/>
            <a:ext cx="1000625" cy="55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1" descr="Forma, Círculo&#10;&#10;Descripción generada automáticamente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30145" y="89699"/>
            <a:ext cx="1136905" cy="5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63" y="689212"/>
            <a:ext cx="2522072" cy="427579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2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2"/>
          <p:cNvSpPr txBox="1"/>
          <p:nvPr/>
        </p:nvSpPr>
        <p:spPr>
          <a:xfrm>
            <a:off x="392674" y="97124"/>
            <a:ext cx="586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Workflow.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Interaction process</a:t>
            </a:r>
            <a:endParaRPr sz="2800" b="0" i="0" u="none" strike="noStrike" cap="none">
              <a:solidFill>
                <a:srgbClr val="0446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2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Use case: </a:t>
            </a: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Băile Tușnad</a:t>
            </a:r>
            <a:endParaRPr sz="1850" b="0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07" name="Google Shape;307;p42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8" name="Google Shape;30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9" y="1371185"/>
            <a:ext cx="4684228" cy="35265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09" name="Google Shape;309;p4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040" y="604627"/>
            <a:ext cx="555552" cy="55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7600" y="521975"/>
            <a:ext cx="837150" cy="7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7925" y="626624"/>
            <a:ext cx="1000625" cy="55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2" descr="Forma, Círculo&#10;&#10;Descripción generada automáticamente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30145" y="89699"/>
            <a:ext cx="1136905" cy="5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3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3"/>
          <p:cNvSpPr txBox="1"/>
          <p:nvPr/>
        </p:nvSpPr>
        <p:spPr>
          <a:xfrm>
            <a:off x="392674" y="97124"/>
            <a:ext cx="586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Workflow.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Interaction process</a:t>
            </a:r>
            <a:endParaRPr sz="2800" b="0" i="0" u="none" strike="noStrike" cap="none">
              <a:solidFill>
                <a:srgbClr val="0446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3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Use case: </a:t>
            </a: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Băile Tușnad</a:t>
            </a:r>
            <a:endParaRPr sz="1850" b="0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21" name="Google Shape;321;p43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2" name="Google Shape;322;p4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040" y="604627"/>
            <a:ext cx="555552" cy="55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7600" y="521975"/>
            <a:ext cx="837150" cy="7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7925" y="626624"/>
            <a:ext cx="1000625" cy="55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9" y="1371185"/>
            <a:ext cx="4684228" cy="35265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26" name="Google Shape;326;p43" descr="Habitatele din România - Editura Silvic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9346" y="1458573"/>
            <a:ext cx="866753" cy="12415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27" name="Google Shape;327;p43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414" y="689212"/>
            <a:ext cx="2510568" cy="427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3" descr="Forma, Círculo&#10;&#10;Descripción generada automáticamente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30145" y="89699"/>
            <a:ext cx="1136905" cy="5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134" y="689212"/>
            <a:ext cx="2513131" cy="4275798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4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4"/>
          <p:cNvSpPr txBox="1"/>
          <p:nvPr/>
        </p:nvSpPr>
        <p:spPr>
          <a:xfrm>
            <a:off x="392674" y="97124"/>
            <a:ext cx="586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Workflow.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Interaction process</a:t>
            </a:r>
            <a:endParaRPr sz="2800" b="0" i="0" u="none" strike="noStrike" cap="none">
              <a:solidFill>
                <a:srgbClr val="0446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4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Use case: </a:t>
            </a: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Băile Tușnad</a:t>
            </a:r>
            <a:endParaRPr sz="1850" b="0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38" name="Google Shape;338;p44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39" name="Google Shape;339;p4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040" y="604627"/>
            <a:ext cx="555552" cy="55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7600" y="521975"/>
            <a:ext cx="837150" cy="7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7925" y="626624"/>
            <a:ext cx="1000625" cy="55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9207" y="1208498"/>
            <a:ext cx="4891170" cy="366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4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2173" y="2390996"/>
            <a:ext cx="1098092" cy="68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38829" y="1215287"/>
            <a:ext cx="776740" cy="109494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45" name="Google Shape;345;p44" descr="Forma, Círculo&#10;&#10;Descripción generada automáticamente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30145" y="89699"/>
            <a:ext cx="1136905" cy="5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5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5"/>
          <p:cNvSpPr txBox="1"/>
          <p:nvPr/>
        </p:nvSpPr>
        <p:spPr>
          <a:xfrm>
            <a:off x="392674" y="97124"/>
            <a:ext cx="586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Workflow.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Interaction process</a:t>
            </a:r>
            <a:endParaRPr sz="2800" b="0" i="0" u="none" strike="noStrike" cap="none">
              <a:solidFill>
                <a:srgbClr val="0446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5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Use case: </a:t>
            </a: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Băile Tușnad</a:t>
            </a:r>
            <a:endParaRPr sz="1850" b="0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54" name="Google Shape;354;p45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5" name="Google Shape;355;p4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040" y="604627"/>
            <a:ext cx="555552" cy="55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7600" y="521975"/>
            <a:ext cx="837150" cy="7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7925" y="626624"/>
            <a:ext cx="1000625" cy="55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207" y="1208498"/>
            <a:ext cx="4891171" cy="366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5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011" y="689212"/>
            <a:ext cx="2507374" cy="427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5" descr="Forma, Círculo&#10;&#10;Descripción generada automáticamente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30145" y="89699"/>
            <a:ext cx="1136905" cy="5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6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46"/>
          <p:cNvSpPr txBox="1"/>
          <p:nvPr/>
        </p:nvSpPr>
        <p:spPr>
          <a:xfrm>
            <a:off x="392674" y="97124"/>
            <a:ext cx="586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Workflow.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Interaction process</a:t>
            </a:r>
            <a:endParaRPr sz="2800" b="0" i="0" u="none" strike="noStrike" cap="none">
              <a:solidFill>
                <a:srgbClr val="0446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6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Use case: </a:t>
            </a: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Băile Tușnad</a:t>
            </a:r>
            <a:endParaRPr sz="1850" b="0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69" name="Google Shape;369;p46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70" name="Google Shape;370;p4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040" y="604627"/>
            <a:ext cx="555552" cy="55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7600" y="521975"/>
            <a:ext cx="837150" cy="7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7925" y="626624"/>
            <a:ext cx="1000625" cy="55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9" y="1364118"/>
            <a:ext cx="4684228" cy="35265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74" name="Google Shape;374;p46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988" y="689212"/>
            <a:ext cx="2506752" cy="427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6" descr="Forma, Círculo&#10;&#10;Descripción generada automáticamente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30145" y="89699"/>
            <a:ext cx="1136905" cy="5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7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7"/>
          <p:cNvSpPr txBox="1"/>
          <p:nvPr/>
        </p:nvSpPr>
        <p:spPr>
          <a:xfrm>
            <a:off x="392674" y="97124"/>
            <a:ext cx="586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Workflow.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Interaction process</a:t>
            </a:r>
            <a:endParaRPr sz="2800" b="0" i="0" u="none" strike="noStrike" cap="none">
              <a:solidFill>
                <a:srgbClr val="0446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7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Use case: </a:t>
            </a: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Băile Tușnad</a:t>
            </a:r>
            <a:endParaRPr sz="1850" b="0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84" name="Google Shape;384;p47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85" name="Google Shape;385;p4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040" y="604627"/>
            <a:ext cx="555552" cy="55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7600" y="521975"/>
            <a:ext cx="837150" cy="7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7925" y="626624"/>
            <a:ext cx="1000625" cy="55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207" y="1208498"/>
            <a:ext cx="4891171" cy="366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7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859" y="689212"/>
            <a:ext cx="2515679" cy="427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7" descr="Forma, Círculo&#10;&#10;Descripción generada automáticamente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30145" y="89699"/>
            <a:ext cx="1136905" cy="5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656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0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title" idx="4294967295"/>
          </p:nvPr>
        </p:nvSpPr>
        <p:spPr>
          <a:xfrm>
            <a:off x="895200" y="920900"/>
            <a:ext cx="4419000" cy="29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1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Habitat Mapping </a:t>
            </a:r>
            <a:r>
              <a:rPr lang="en" sz="41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Model</a:t>
            </a:r>
            <a:endParaRPr sz="4100">
              <a:solidFill>
                <a:schemeClr val="lt1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pic>
        <p:nvPicPr>
          <p:cNvPr id="132" name="Google Shape;132;p30" descr="Forma&#10;&#10;El contenido generado por IA puede ser incorrecto.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3320" y="0"/>
            <a:ext cx="1110960" cy="103522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0"/>
          <p:cNvSpPr txBox="1"/>
          <p:nvPr/>
        </p:nvSpPr>
        <p:spPr>
          <a:xfrm>
            <a:off x="4514848" y="3632251"/>
            <a:ext cx="4419000" cy="29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3600" b="0" i="0" u="none" strike="noStrike" cap="none">
                <a:solidFill>
                  <a:srgbClr val="74C49A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More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3600" b="0" i="0" u="none" strike="noStrike" cap="none">
                <a:solidFill>
                  <a:srgbClr val="74C49A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than a map</a:t>
            </a:r>
            <a:endParaRPr sz="3600" b="0" i="0" u="none" strike="noStrike" cap="none">
              <a:solidFill>
                <a:srgbClr val="74C49A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4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164" y="689212"/>
            <a:ext cx="2514398" cy="4275797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8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8"/>
          <p:cNvSpPr txBox="1"/>
          <p:nvPr/>
        </p:nvSpPr>
        <p:spPr>
          <a:xfrm>
            <a:off x="392674" y="97124"/>
            <a:ext cx="586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Workflow.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Interaction process</a:t>
            </a:r>
            <a:endParaRPr sz="2800" b="0" i="0" u="none" strike="noStrike" cap="none">
              <a:solidFill>
                <a:srgbClr val="0446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8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Use case: </a:t>
            </a: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Băile Tușnad</a:t>
            </a:r>
            <a:endParaRPr sz="1850" b="0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00" name="Google Shape;400;p48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01" name="Google Shape;401;p4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040" y="604627"/>
            <a:ext cx="555552" cy="55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7600" y="521975"/>
            <a:ext cx="837150" cy="7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7925" y="626624"/>
            <a:ext cx="1000625" cy="55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2678" y="1311747"/>
            <a:ext cx="4684228" cy="35265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05" name="Google Shape;405;p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78401" y="1399696"/>
            <a:ext cx="2512742" cy="20072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406" name="Google Shape;406;p48"/>
          <p:cNvSpPr txBox="1"/>
          <p:nvPr/>
        </p:nvSpPr>
        <p:spPr>
          <a:xfrm>
            <a:off x="5446237" y="4064275"/>
            <a:ext cx="1638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AoI: 108 km2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10Km Cells: 4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EUNIS classes: 15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Annex I Habs: 8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TA: 224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48" descr="Forma, Círculo&#10;&#10;Descripción generada automáticamente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30145" y="89699"/>
            <a:ext cx="1136905" cy="5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656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9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49"/>
          <p:cNvSpPr txBox="1"/>
          <p:nvPr/>
        </p:nvSpPr>
        <p:spPr>
          <a:xfrm>
            <a:off x="6992875" y="721750"/>
            <a:ext cx="20646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Area of Interest: 2,346 km2</a:t>
            </a:r>
            <a:endParaRPr sz="89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10Km Cells: 52</a:t>
            </a:r>
            <a:endParaRPr sz="89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EUNIS classes: 29</a:t>
            </a:r>
            <a:endParaRPr sz="89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Habitats of community interest: 22</a:t>
            </a:r>
            <a:endParaRPr sz="89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Training Areas: 2,550</a:t>
            </a:r>
            <a:endParaRPr sz="89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4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5703" y="1299748"/>
            <a:ext cx="1739168" cy="231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5476" y="2844430"/>
            <a:ext cx="2440788" cy="18375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17" name="Google Shape;417;p49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8790" y="1563900"/>
            <a:ext cx="2869853" cy="20261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18" name="Google Shape;418;p4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91" y="2318388"/>
            <a:ext cx="2264399" cy="236361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19" name="Google Shape;419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4680" y="2161854"/>
            <a:ext cx="412712" cy="273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0" name="Google Shape;420;p49"/>
          <p:cNvGrpSpPr/>
          <p:nvPr/>
        </p:nvGrpSpPr>
        <p:grpSpPr>
          <a:xfrm>
            <a:off x="1424516" y="2844082"/>
            <a:ext cx="679180" cy="350536"/>
            <a:chOff x="2624830" y="7425010"/>
            <a:chExt cx="2215200" cy="1143300"/>
          </a:xfrm>
        </p:grpSpPr>
        <p:sp>
          <p:nvSpPr>
            <p:cNvPr id="421" name="Google Shape;421;p49"/>
            <p:cNvSpPr/>
            <p:nvPr/>
          </p:nvSpPr>
          <p:spPr>
            <a:xfrm>
              <a:off x="2624830" y="7425010"/>
              <a:ext cx="2215200" cy="1143300"/>
            </a:xfrm>
            <a:prstGeom prst="roundRect">
              <a:avLst>
                <a:gd name="adj" fmla="val 7040"/>
              </a:avLst>
            </a:prstGeom>
            <a:solidFill>
              <a:schemeClr val="lt1"/>
            </a:solidFill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4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2" name="Google Shape;422;p49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80382" y="7457356"/>
              <a:ext cx="1005277" cy="1033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49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5659" y="7497340"/>
              <a:ext cx="986551" cy="9939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4" name="Google Shape;424;p49"/>
          <p:cNvGrpSpPr/>
          <p:nvPr/>
        </p:nvGrpSpPr>
        <p:grpSpPr>
          <a:xfrm>
            <a:off x="7550114" y="3126739"/>
            <a:ext cx="1423817" cy="383261"/>
            <a:chOff x="7385233" y="6925711"/>
            <a:chExt cx="3773700" cy="1015800"/>
          </a:xfrm>
        </p:grpSpPr>
        <p:sp>
          <p:nvSpPr>
            <p:cNvPr id="425" name="Google Shape;425;p49"/>
            <p:cNvSpPr/>
            <p:nvPr/>
          </p:nvSpPr>
          <p:spPr>
            <a:xfrm>
              <a:off x="7385233" y="6925711"/>
              <a:ext cx="3773700" cy="1015800"/>
            </a:xfrm>
            <a:prstGeom prst="roundRect">
              <a:avLst>
                <a:gd name="adj" fmla="val 7040"/>
              </a:avLst>
            </a:prstGeom>
            <a:solidFill>
              <a:schemeClr val="lt1"/>
            </a:solidFill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4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6" name="Google Shape;426;p49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9885" y="7053535"/>
              <a:ext cx="3533775" cy="742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7" name="Google Shape;427;p4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92696" y="1634667"/>
            <a:ext cx="381458" cy="22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9"/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420" y="2971102"/>
            <a:ext cx="364143" cy="2413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" name="Google Shape;429;p49"/>
          <p:cNvGrpSpPr/>
          <p:nvPr/>
        </p:nvGrpSpPr>
        <p:grpSpPr>
          <a:xfrm>
            <a:off x="4426266" y="2515698"/>
            <a:ext cx="1637914" cy="396105"/>
            <a:chOff x="4548462" y="8823545"/>
            <a:chExt cx="2700600" cy="653100"/>
          </a:xfrm>
        </p:grpSpPr>
        <p:sp>
          <p:nvSpPr>
            <p:cNvPr id="430" name="Google Shape;430;p49"/>
            <p:cNvSpPr/>
            <p:nvPr/>
          </p:nvSpPr>
          <p:spPr>
            <a:xfrm>
              <a:off x="4548462" y="8823545"/>
              <a:ext cx="2700600" cy="653100"/>
            </a:xfrm>
            <a:prstGeom prst="roundRect">
              <a:avLst>
                <a:gd name="adj" fmla="val 7040"/>
              </a:avLst>
            </a:prstGeom>
            <a:solidFill>
              <a:schemeClr val="lt1"/>
            </a:solidFill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4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1" name="Google Shape;431;p49"/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23704" y="8844735"/>
              <a:ext cx="893487" cy="631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49"/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0438" y="8864242"/>
              <a:ext cx="555552" cy="559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49"/>
            <p:cNvPicPr preferRelativeResize="0"/>
            <p:nvPr/>
          </p:nvPicPr>
          <p:blipFill rotWithShape="1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3425" y="8872812"/>
              <a:ext cx="981073" cy="5450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4" name="Google Shape;434;p49" descr="Contacto – 3edata"/>
          <p:cNvPicPr preferRelativeResize="0"/>
          <p:nvPr/>
        </p:nvPicPr>
        <p:blipFill rotWithShape="1"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64"/>
          <a:stretch/>
        </p:blipFill>
        <p:spPr>
          <a:xfrm>
            <a:off x="3113935" y="3414315"/>
            <a:ext cx="333502" cy="136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9"/>
          <p:cNvPicPr preferRelativeResize="0"/>
          <p:nvPr/>
        </p:nvPicPr>
        <p:blipFill rotWithShape="1">
          <a:blip r:embed="rId1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316" y="1367075"/>
            <a:ext cx="343922" cy="22799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9"/>
          <p:cNvSpPr txBox="1"/>
          <p:nvPr/>
        </p:nvSpPr>
        <p:spPr>
          <a:xfrm>
            <a:off x="4128264" y="1299743"/>
            <a:ext cx="21306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Area of Interest: 1,026 km2</a:t>
            </a:r>
            <a:endParaRPr sz="89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10Km Cells: 23</a:t>
            </a:r>
            <a:endParaRPr sz="89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EUNIS classes: 44</a:t>
            </a:r>
            <a:endParaRPr sz="89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Habitats of community interest: 16</a:t>
            </a:r>
            <a:endParaRPr sz="89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Training Areas: 5,093</a:t>
            </a:r>
            <a:endParaRPr sz="89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49"/>
          <p:cNvSpPr txBox="1"/>
          <p:nvPr/>
        </p:nvSpPr>
        <p:spPr>
          <a:xfrm>
            <a:off x="5976275" y="3931963"/>
            <a:ext cx="21306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AoI: 108 km2</a:t>
            </a:r>
            <a:endParaRPr sz="89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10Km Cells: 4</a:t>
            </a:r>
            <a:endParaRPr sz="89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>
                <a:solidFill>
                  <a:srgbClr val="009E97"/>
                </a:solidFill>
              </a:rPr>
              <a:t>EUNIS classes</a:t>
            </a:r>
            <a:r>
              <a:rPr lang="en" sz="897" b="1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: 15</a:t>
            </a:r>
            <a:endParaRPr sz="89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>
                <a:solidFill>
                  <a:schemeClr val="lt1"/>
                </a:solidFill>
              </a:rPr>
              <a:t>Habitats of community interest:</a:t>
            </a:r>
            <a:r>
              <a:rPr lang="en" sz="89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8</a:t>
            </a:r>
            <a:endParaRPr sz="89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TA: 224</a:t>
            </a:r>
            <a:endParaRPr sz="82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49"/>
          <p:cNvSpPr txBox="1"/>
          <p:nvPr/>
        </p:nvSpPr>
        <p:spPr>
          <a:xfrm>
            <a:off x="127683" y="1367086"/>
            <a:ext cx="21306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Area of Interest: 119,46 km2</a:t>
            </a:r>
            <a:endParaRPr sz="89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10Km Cells: 8</a:t>
            </a:r>
            <a:endParaRPr sz="89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EUNIS classes: 11</a:t>
            </a:r>
            <a:endParaRPr sz="89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Habitats of community interest: -</a:t>
            </a:r>
            <a:endParaRPr sz="89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97" b="1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Training Areas: 582</a:t>
            </a:r>
            <a:endParaRPr sz="89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9"/>
          <p:cNvSpPr txBox="1">
            <a:spLocks noGrp="1"/>
          </p:cNvSpPr>
          <p:nvPr>
            <p:ph type="title" idx="4294967295"/>
          </p:nvPr>
        </p:nvSpPr>
        <p:spPr>
          <a:xfrm>
            <a:off x="333175" y="76175"/>
            <a:ext cx="66597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RESULTS </a:t>
            </a:r>
            <a:r>
              <a:rPr lang="en" sz="36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DEMONSTRATION</a:t>
            </a:r>
            <a:br>
              <a:rPr lang="en" sz="16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</a:br>
            <a:endParaRPr sz="16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cxnSp>
        <p:nvCxnSpPr>
          <p:cNvPr id="440" name="Google Shape;440;p49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69C29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1" name="Google Shape;441;p49" descr="Forma&#10;&#10;El contenido generado por IA puede ser incorrecto."/>
          <p:cNvPicPr preferRelativeResize="0"/>
          <p:nvPr/>
        </p:nvPicPr>
        <p:blipFill rotWithShape="1">
          <a:blip r:embed="rId1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3320" y="0"/>
            <a:ext cx="1110960" cy="1035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0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50"/>
          <p:cNvSpPr txBox="1">
            <a:spLocks noGrp="1"/>
          </p:cNvSpPr>
          <p:nvPr>
            <p:ph type="title" idx="4294967295"/>
          </p:nvPr>
        </p:nvSpPr>
        <p:spPr>
          <a:xfrm>
            <a:off x="333175" y="76175"/>
            <a:ext cx="66597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RESULTS</a:t>
            </a:r>
            <a:r>
              <a:rPr lang="en" sz="36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 </a:t>
            </a:r>
            <a:r>
              <a:rPr lang="en" sz="36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DEMONSTRATION</a:t>
            </a:r>
            <a:br>
              <a:rPr lang="en" sz="16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</a:br>
            <a:endParaRPr sz="16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cxnSp>
        <p:nvCxnSpPr>
          <p:cNvPr id="448" name="Google Shape;448;p50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69C29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9" name="Google Shape;449;p5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4125" y="2116559"/>
            <a:ext cx="1598976" cy="5385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0" name="Google Shape;450;p50"/>
          <p:cNvGrpSpPr/>
          <p:nvPr/>
        </p:nvGrpSpPr>
        <p:grpSpPr>
          <a:xfrm>
            <a:off x="319165" y="1518720"/>
            <a:ext cx="2095147" cy="1411097"/>
            <a:chOff x="7172074" y="2173770"/>
            <a:chExt cx="2295800" cy="1546238"/>
          </a:xfrm>
        </p:grpSpPr>
        <p:pic>
          <p:nvPicPr>
            <p:cNvPr id="451" name="Google Shape;451;p50" descr="La UE (en azul) dentro de Europa (en gris oscuro). (no incluye las regiones ultraperiféricas ni los territorios especiales)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2074" y="2173770"/>
              <a:ext cx="2137797" cy="14948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2" name="Google Shape;452;p50"/>
            <p:cNvSpPr txBox="1"/>
            <p:nvPr/>
          </p:nvSpPr>
          <p:spPr>
            <a:xfrm>
              <a:off x="8685474" y="3492608"/>
              <a:ext cx="7824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48" b="0" i="0" u="none" strike="noStrike" cap="none">
                  <a:solidFill>
                    <a:srgbClr val="8197A6"/>
                  </a:solidFill>
                  <a:latin typeface="Arial"/>
                  <a:ea typeface="Arial"/>
                  <a:cs typeface="Arial"/>
                  <a:sym typeface="Arial"/>
                </a:rPr>
                <a:t>Wikipedia</a:t>
              </a:r>
              <a:endParaRPr/>
            </a:p>
          </p:txBody>
        </p:sp>
        <p:sp>
          <p:nvSpPr>
            <p:cNvPr id="453" name="Google Shape;453;p50"/>
            <p:cNvSpPr/>
            <p:nvPr/>
          </p:nvSpPr>
          <p:spPr>
            <a:xfrm>
              <a:off x="7339054" y="2893753"/>
              <a:ext cx="278400" cy="278700"/>
            </a:xfrm>
            <a:prstGeom prst="ellipse">
              <a:avLst/>
            </a:prstGeom>
            <a:solidFill>
              <a:srgbClr val="D8E6FC">
                <a:alpha val="60780"/>
              </a:srgbClr>
            </a:solidFill>
            <a:ln w="25400" cap="flat" cmpd="sng">
              <a:solidFill>
                <a:srgbClr val="1B38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4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4" name="Google Shape;454;p5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3578" y="3542389"/>
            <a:ext cx="1393647" cy="54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0"/>
          <p:cNvPicPr preferRelativeResize="0"/>
          <p:nvPr/>
        </p:nvPicPr>
        <p:blipFill rotWithShape="1">
          <a:blip r:embed="rId6">
            <a:alphaModFix amt="50000"/>
          </a:blip>
          <a:srcRect/>
          <a:stretch/>
        </p:blipFill>
        <p:spPr>
          <a:xfrm>
            <a:off x="2270450" y="4086057"/>
            <a:ext cx="1339886" cy="685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0" descr="Bandera de Zambia - Wikipedia, la enciclopedia libre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9092" y="3131476"/>
            <a:ext cx="403896" cy="269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0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7913" y="1569926"/>
            <a:ext cx="1660995" cy="302564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58" name="Google Shape;458;p50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9757" y="1691287"/>
            <a:ext cx="343922" cy="227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0" descr="Zambia - Wikipedia, a enciclopedia libre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85" y="3052854"/>
            <a:ext cx="1511903" cy="1584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0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0279" y="1567607"/>
            <a:ext cx="1346320" cy="95032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61" name="Google Shape;461;p50"/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7834" y="1572248"/>
            <a:ext cx="1346320" cy="95031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62" name="Google Shape;462;p50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0279" y="2601436"/>
            <a:ext cx="1346320" cy="95031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63" name="Google Shape;463;p50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7834" y="2607588"/>
            <a:ext cx="1346320" cy="95032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64" name="Google Shape;464;p50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0880" y="3635265"/>
            <a:ext cx="1346320" cy="950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65" name="Google Shape;465;p50"/>
          <p:cNvPicPr preferRelativeResize="0"/>
          <p:nvPr/>
        </p:nvPicPr>
        <p:blipFill rotWithShape="1"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7834" y="3642930"/>
            <a:ext cx="1346320" cy="95032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466" name="Google Shape;466;p50"/>
          <p:cNvSpPr txBox="1"/>
          <p:nvPr/>
        </p:nvSpPr>
        <p:spPr>
          <a:xfrm>
            <a:off x="410583" y="4428817"/>
            <a:ext cx="7140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8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Wikipedia</a:t>
            </a:r>
            <a:endParaRPr/>
          </a:p>
        </p:txBody>
      </p:sp>
      <p:pic>
        <p:nvPicPr>
          <p:cNvPr id="467" name="Google Shape;467;p50" descr="Forma, Círculo&#10;&#10;Descripción generada automáticamente"/>
          <p:cNvPicPr preferRelativeResize="0"/>
          <p:nvPr/>
        </p:nvPicPr>
        <p:blipFill rotWithShape="1">
          <a:blip r:embed="rId1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656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1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394950" y="1150675"/>
            <a:ext cx="8354100" cy="22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Habitat Mapping</a:t>
            </a:r>
            <a:endParaRPr sz="41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Collecting training points - remote observations</a:t>
            </a:r>
            <a:endParaRPr>
              <a:solidFill>
                <a:schemeClr val="lt1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2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52"/>
          <p:cNvSpPr txBox="1"/>
          <p:nvPr/>
        </p:nvSpPr>
        <p:spPr>
          <a:xfrm>
            <a:off x="392675" y="97124"/>
            <a:ext cx="1030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Training Point </a:t>
            </a:r>
            <a:r>
              <a:rPr lang="en" sz="2800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Collection</a:t>
            </a:r>
            <a:endParaRPr sz="2800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480" name="Google Shape;480;p52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Introduction to the </a:t>
            </a: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use of satellite imagery and</a:t>
            </a: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photointerpretation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1" name="Google Shape;481;p52"/>
          <p:cNvSpPr txBox="1"/>
          <p:nvPr/>
        </p:nvSpPr>
        <p:spPr>
          <a:xfrm>
            <a:off x="5269700" y="4519600"/>
            <a:ext cx="4025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Multispectral Images from Sentinel2 (RGB) </a:t>
            </a:r>
            <a:endParaRPr sz="12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Rhenen </a:t>
            </a:r>
            <a:r>
              <a:rPr lang="en" sz="12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area - June 2025</a:t>
            </a:r>
            <a:endParaRPr sz="12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482" name="Google Shape;482;p52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83" name="Google Shape;483;p52" descr="Forma, Círculo&#10;&#10;Descripción generada automáticamente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2" title="E01_65k.jpe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700" y="1179350"/>
            <a:ext cx="3296909" cy="330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8150" y="997776"/>
            <a:ext cx="3644324" cy="356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2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727" y="1078250"/>
            <a:ext cx="914400" cy="914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7" name="Google Shape;487;p52"/>
          <p:cNvCxnSpPr/>
          <p:nvPr/>
        </p:nvCxnSpPr>
        <p:spPr>
          <a:xfrm>
            <a:off x="3946125" y="1915550"/>
            <a:ext cx="545100" cy="5433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44656">
                <a:alpha val="50000"/>
              </a:srgbClr>
            </a:outerShdw>
          </a:effectLst>
        </p:spPr>
      </p:cxnSp>
      <p:cxnSp>
        <p:nvCxnSpPr>
          <p:cNvPr id="488" name="Google Shape;488;p52"/>
          <p:cNvCxnSpPr/>
          <p:nvPr/>
        </p:nvCxnSpPr>
        <p:spPr>
          <a:xfrm flipH="1">
            <a:off x="3917475" y="3350400"/>
            <a:ext cx="525000" cy="573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44656">
                <a:alpha val="50000"/>
              </a:srgbClr>
            </a:outerShdw>
          </a:effectLst>
        </p:spPr>
      </p:cxnSp>
      <p:pic>
        <p:nvPicPr>
          <p:cNvPr id="489" name="Google Shape;489;p52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725" y="38604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2"/>
          <p:cNvSpPr txBox="1"/>
          <p:nvPr/>
        </p:nvSpPr>
        <p:spPr>
          <a:xfrm>
            <a:off x="4074513" y="1301689"/>
            <a:ext cx="9144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SUN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1" name="Google Shape;491;p52"/>
          <p:cNvSpPr txBox="1"/>
          <p:nvPr/>
        </p:nvSpPr>
        <p:spPr>
          <a:xfrm>
            <a:off x="4074513" y="4089652"/>
            <a:ext cx="9144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SAT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2" name="Google Shape;492;p52"/>
          <p:cNvSpPr txBox="1"/>
          <p:nvPr/>
        </p:nvSpPr>
        <p:spPr>
          <a:xfrm>
            <a:off x="3252175" y="2698539"/>
            <a:ext cx="10611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EARTH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93" name="Google Shape;493;p52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825" y="2463745"/>
            <a:ext cx="1257899" cy="925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3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3"/>
          <p:cNvSpPr txBox="1"/>
          <p:nvPr/>
        </p:nvSpPr>
        <p:spPr>
          <a:xfrm>
            <a:off x="392675" y="97124"/>
            <a:ext cx="1030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Training Point </a:t>
            </a:r>
            <a:r>
              <a:rPr lang="en" sz="2800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Collection</a:t>
            </a:r>
            <a:endParaRPr sz="2800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500" name="Google Shape;500;p53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Use of </a:t>
            </a: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Geographic Information Systems </a:t>
            </a: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(GIS) tools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01" name="Google Shape;501;p53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02" name="Google Shape;502;p53" descr="Forma, Círculo&#10;&#10;Descripción generada automáticamente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3"/>
          <p:cNvSpPr txBox="1"/>
          <p:nvPr/>
        </p:nvSpPr>
        <p:spPr>
          <a:xfrm>
            <a:off x="392675" y="1212575"/>
            <a:ext cx="3750000" cy="31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endParaRPr/>
          </a:p>
        </p:txBody>
      </p:sp>
      <p:sp>
        <p:nvSpPr>
          <p:cNvPr id="504" name="Google Shape;504;p53"/>
          <p:cNvSpPr txBox="1"/>
          <p:nvPr/>
        </p:nvSpPr>
        <p:spPr>
          <a:xfrm>
            <a:off x="4572000" y="4539775"/>
            <a:ext cx="451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Multispectral Images from Sentinel2 ( bands NIR-Red-Green) </a:t>
            </a:r>
            <a:endParaRPr sz="12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Rhenen area - June 2025</a:t>
            </a:r>
            <a:endParaRPr sz="12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05" name="Google Shape;505;p53" title="E01.jpeg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700" y="1179350"/>
            <a:ext cx="3296909" cy="330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3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925" y="3856075"/>
            <a:ext cx="1735225" cy="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3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999" y="1179350"/>
            <a:ext cx="4006602" cy="33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50" y="1179350"/>
            <a:ext cx="3636900" cy="330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4"/>
          <p:cNvSpPr txBox="1"/>
          <p:nvPr/>
        </p:nvSpPr>
        <p:spPr>
          <a:xfrm>
            <a:off x="392675" y="97124"/>
            <a:ext cx="1030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Training Point </a:t>
            </a:r>
            <a:r>
              <a:rPr lang="en" sz="2800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Collection</a:t>
            </a:r>
            <a:endParaRPr sz="2800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515" name="Google Shape;515;p54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Study of the Area of Interest</a:t>
            </a: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 (AoI)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16" name="Google Shape;516;p54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7" name="Google Shape;517;p54" descr="Forma, Círculo&#10;&#10;Descripción generada automáticamente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4" title="E01_65k.jpe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700" y="1179350"/>
            <a:ext cx="3296909" cy="330472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4"/>
          <p:cNvSpPr txBox="1"/>
          <p:nvPr/>
        </p:nvSpPr>
        <p:spPr>
          <a:xfrm>
            <a:off x="5269700" y="4519275"/>
            <a:ext cx="385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AoI + EUNIS Training Point Level 1</a:t>
            </a:r>
            <a:endParaRPr sz="12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20" name="Google Shape;52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788950"/>
            <a:ext cx="4964900" cy="2626129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4"/>
          <p:cNvSpPr txBox="1"/>
          <p:nvPr/>
        </p:nvSpPr>
        <p:spPr>
          <a:xfrm>
            <a:off x="152400" y="1235550"/>
            <a:ext cx="490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 Level 1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22" name="Google Shape;522;p54"/>
          <p:cNvCxnSpPr/>
          <p:nvPr/>
        </p:nvCxnSpPr>
        <p:spPr>
          <a:xfrm>
            <a:off x="207150" y="1920125"/>
            <a:ext cx="1871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</p:cxnSp>
      <p:cxnSp>
        <p:nvCxnSpPr>
          <p:cNvPr id="523" name="Google Shape;523;p54"/>
          <p:cNvCxnSpPr/>
          <p:nvPr/>
        </p:nvCxnSpPr>
        <p:spPr>
          <a:xfrm>
            <a:off x="207150" y="3689425"/>
            <a:ext cx="4239600" cy="3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</p:cxnSp>
      <p:sp>
        <p:nvSpPr>
          <p:cNvPr id="524" name="Google Shape;524;p54"/>
          <p:cNvSpPr/>
          <p:nvPr/>
        </p:nvSpPr>
        <p:spPr>
          <a:xfrm>
            <a:off x="3739100" y="1179350"/>
            <a:ext cx="1229100" cy="9213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Habitat </a:t>
            </a:r>
            <a:endParaRPr sz="150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Map </a:t>
            </a:r>
            <a:endParaRPr sz="150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request</a:t>
            </a:r>
            <a:endParaRPr sz="150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5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5"/>
          <p:cNvSpPr txBox="1"/>
          <p:nvPr/>
        </p:nvSpPr>
        <p:spPr>
          <a:xfrm>
            <a:off x="392675" y="97124"/>
            <a:ext cx="1030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Training Point </a:t>
            </a:r>
            <a:r>
              <a:rPr lang="en" sz="2800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Collection</a:t>
            </a:r>
            <a:endParaRPr sz="2800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531" name="Google Shape;531;p55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Initial definition of target classes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32" name="Google Shape;532;p55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33" name="Google Shape;533;p55" descr="Forma, Círculo&#10;&#10;Descripción generada automáticamente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55"/>
          <p:cNvSpPr txBox="1"/>
          <p:nvPr/>
        </p:nvSpPr>
        <p:spPr>
          <a:xfrm>
            <a:off x="5269700" y="4539775"/>
            <a:ext cx="364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EUNIS Habitats Map Level 2 - EEA</a:t>
            </a:r>
            <a:endParaRPr sz="12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35" name="Google Shape;535;p55" title="E03_HM-EEA_AoI_65k.jpe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700" y="1179350"/>
            <a:ext cx="3296909" cy="330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5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700" y="670660"/>
            <a:ext cx="1229100" cy="452989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55"/>
          <p:cNvSpPr/>
          <p:nvPr/>
        </p:nvSpPr>
        <p:spPr>
          <a:xfrm>
            <a:off x="276900" y="1159125"/>
            <a:ext cx="1229100" cy="9213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Habitat </a:t>
            </a:r>
            <a:endParaRPr sz="150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Map </a:t>
            </a:r>
            <a:endParaRPr sz="150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request</a:t>
            </a:r>
            <a:endParaRPr sz="150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8" name="Google Shape;538;p55"/>
          <p:cNvSpPr/>
          <p:nvPr/>
        </p:nvSpPr>
        <p:spPr>
          <a:xfrm>
            <a:off x="276900" y="2561175"/>
            <a:ext cx="1229100" cy="9213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Analysis of existing information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9" name="Google Shape;539;p55"/>
          <p:cNvSpPr/>
          <p:nvPr/>
        </p:nvSpPr>
        <p:spPr>
          <a:xfrm rot="5400000">
            <a:off x="755550" y="2116662"/>
            <a:ext cx="271800" cy="4083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55"/>
          <p:cNvSpPr/>
          <p:nvPr/>
        </p:nvSpPr>
        <p:spPr>
          <a:xfrm>
            <a:off x="276888" y="3963219"/>
            <a:ext cx="1229100" cy="10380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Initial overview of mapping objectives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1" name="Google Shape;541;p55"/>
          <p:cNvSpPr/>
          <p:nvPr/>
        </p:nvSpPr>
        <p:spPr>
          <a:xfrm rot="5400000">
            <a:off x="755550" y="3518700"/>
            <a:ext cx="271800" cy="4083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2575" y="1484151"/>
            <a:ext cx="3466262" cy="3557191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55"/>
          <p:cNvSpPr txBox="1"/>
          <p:nvPr/>
        </p:nvSpPr>
        <p:spPr>
          <a:xfrm>
            <a:off x="1668775" y="1033125"/>
            <a:ext cx="346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 Level 2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6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56"/>
          <p:cNvSpPr txBox="1"/>
          <p:nvPr/>
        </p:nvSpPr>
        <p:spPr>
          <a:xfrm>
            <a:off x="392675" y="97124"/>
            <a:ext cx="1030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Training Point </a:t>
            </a:r>
            <a:r>
              <a:rPr lang="en" sz="2800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Collection</a:t>
            </a:r>
            <a:endParaRPr sz="2800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550" name="Google Shape;550;p56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Initial definition of target classes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51" name="Google Shape;551;p56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52" name="Google Shape;552;p56" descr="Forma, Círculo&#10;&#10;Descripción generada automáticamente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6" title="E03_HM-EEA_AoI_65k_fail.jpe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700" y="1179350"/>
            <a:ext cx="3296909" cy="330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6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700" y="670660"/>
            <a:ext cx="1229100" cy="452989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56"/>
          <p:cNvSpPr/>
          <p:nvPr/>
        </p:nvSpPr>
        <p:spPr>
          <a:xfrm>
            <a:off x="276900" y="1159125"/>
            <a:ext cx="1229100" cy="9213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Habitat </a:t>
            </a:r>
            <a:endParaRPr sz="150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Map </a:t>
            </a:r>
            <a:endParaRPr sz="150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request</a:t>
            </a:r>
            <a:endParaRPr sz="150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6" name="Google Shape;556;p56"/>
          <p:cNvSpPr/>
          <p:nvPr/>
        </p:nvSpPr>
        <p:spPr>
          <a:xfrm>
            <a:off x="276900" y="2561175"/>
            <a:ext cx="1229100" cy="9213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Analysis of existing information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7" name="Google Shape;557;p56"/>
          <p:cNvSpPr/>
          <p:nvPr/>
        </p:nvSpPr>
        <p:spPr>
          <a:xfrm rot="5400000">
            <a:off x="755550" y="2116662"/>
            <a:ext cx="271800" cy="4083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56"/>
          <p:cNvSpPr/>
          <p:nvPr/>
        </p:nvSpPr>
        <p:spPr>
          <a:xfrm>
            <a:off x="276888" y="3963219"/>
            <a:ext cx="1229100" cy="10380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Initial overview of mapping objectives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9" name="Google Shape;559;p56"/>
          <p:cNvSpPr/>
          <p:nvPr/>
        </p:nvSpPr>
        <p:spPr>
          <a:xfrm rot="5400000">
            <a:off x="755550" y="3518700"/>
            <a:ext cx="271800" cy="4083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0" name="Google Shape;560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2575" y="1484151"/>
            <a:ext cx="3466262" cy="3557191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6"/>
          <p:cNvSpPr/>
          <p:nvPr/>
        </p:nvSpPr>
        <p:spPr>
          <a:xfrm>
            <a:off x="1592575" y="2435850"/>
            <a:ext cx="2400900" cy="2718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56"/>
          <p:cNvSpPr txBox="1"/>
          <p:nvPr/>
        </p:nvSpPr>
        <p:spPr>
          <a:xfrm>
            <a:off x="1668775" y="1033125"/>
            <a:ext cx="346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 Level 2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3" name="Google Shape;563;p56"/>
          <p:cNvSpPr txBox="1"/>
          <p:nvPr/>
        </p:nvSpPr>
        <p:spPr>
          <a:xfrm>
            <a:off x="5269700" y="4539775"/>
            <a:ext cx="364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EUNIS Habitats Map Level 2 - EEA</a:t>
            </a:r>
            <a:endParaRPr sz="12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7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57"/>
          <p:cNvSpPr txBox="1"/>
          <p:nvPr/>
        </p:nvSpPr>
        <p:spPr>
          <a:xfrm>
            <a:off x="392675" y="97124"/>
            <a:ext cx="1030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Training Point </a:t>
            </a:r>
            <a:r>
              <a:rPr lang="en" sz="2800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Collection</a:t>
            </a:r>
            <a:endParaRPr sz="2800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570" name="Google Shape;570;p57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Initial definition of target classes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71" name="Google Shape;571;p57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72" name="Google Shape;572;p57" descr="Forma, Círculo&#10;&#10;Descripción generada automáticamente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57" title="E01_S2843_50k.jpe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700" y="1179350"/>
            <a:ext cx="3296909" cy="330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5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700" y="670660"/>
            <a:ext cx="1229100" cy="452989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57"/>
          <p:cNvSpPr/>
          <p:nvPr/>
        </p:nvSpPr>
        <p:spPr>
          <a:xfrm>
            <a:off x="276900" y="1159125"/>
            <a:ext cx="1229100" cy="9213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Habitat </a:t>
            </a:r>
            <a:endParaRPr sz="150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Map </a:t>
            </a:r>
            <a:endParaRPr sz="150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request</a:t>
            </a:r>
            <a:endParaRPr sz="150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6" name="Google Shape;576;p57"/>
          <p:cNvSpPr/>
          <p:nvPr/>
        </p:nvSpPr>
        <p:spPr>
          <a:xfrm>
            <a:off x="276900" y="2561175"/>
            <a:ext cx="1229100" cy="9213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Analysis of existing information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7" name="Google Shape;577;p57"/>
          <p:cNvSpPr/>
          <p:nvPr/>
        </p:nvSpPr>
        <p:spPr>
          <a:xfrm rot="5400000">
            <a:off x="755550" y="2116662"/>
            <a:ext cx="271800" cy="4083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57"/>
          <p:cNvSpPr/>
          <p:nvPr/>
        </p:nvSpPr>
        <p:spPr>
          <a:xfrm>
            <a:off x="276888" y="3963219"/>
            <a:ext cx="1229100" cy="10380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Initial overview of mapping objectives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9" name="Google Shape;579;p57"/>
          <p:cNvSpPr/>
          <p:nvPr/>
        </p:nvSpPr>
        <p:spPr>
          <a:xfrm rot="5400000">
            <a:off x="755550" y="3518700"/>
            <a:ext cx="271800" cy="4083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7"/>
          <p:cNvSpPr/>
          <p:nvPr/>
        </p:nvSpPr>
        <p:spPr>
          <a:xfrm>
            <a:off x="7713100" y="1304400"/>
            <a:ext cx="743400" cy="11523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57"/>
          <p:cNvSpPr/>
          <p:nvPr/>
        </p:nvSpPr>
        <p:spPr>
          <a:xfrm>
            <a:off x="5374000" y="2937450"/>
            <a:ext cx="999000" cy="9213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2" name="Google Shape;582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2575" y="1484151"/>
            <a:ext cx="3466262" cy="3557191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7"/>
          <p:cNvSpPr txBox="1"/>
          <p:nvPr/>
        </p:nvSpPr>
        <p:spPr>
          <a:xfrm>
            <a:off x="1668775" y="1033125"/>
            <a:ext cx="346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 Level 2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4" name="Google Shape;584;p57"/>
          <p:cNvSpPr/>
          <p:nvPr/>
        </p:nvSpPr>
        <p:spPr>
          <a:xfrm>
            <a:off x="1592575" y="2435850"/>
            <a:ext cx="2400900" cy="2718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57"/>
          <p:cNvSpPr txBox="1"/>
          <p:nvPr/>
        </p:nvSpPr>
        <p:spPr>
          <a:xfrm>
            <a:off x="5269700" y="4539775"/>
            <a:ext cx="364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Multispectral Images from Sentinel2 (8-4-3) </a:t>
            </a:r>
            <a:endParaRPr sz="12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Rhenen area - March 2025</a:t>
            </a:r>
            <a:endParaRPr sz="12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1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1"/>
          <p:cNvSpPr txBox="1"/>
          <p:nvPr/>
        </p:nvSpPr>
        <p:spPr>
          <a:xfrm>
            <a:off x="392675" y="97124"/>
            <a:ext cx="4769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More than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a map</a:t>
            </a:r>
            <a:endParaRPr sz="2800" b="0" i="0" u="none" strike="noStrike" cap="none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140" name="Google Shape;140;p31"/>
          <p:cNvSpPr txBox="1"/>
          <p:nvPr/>
        </p:nvSpPr>
        <p:spPr>
          <a:xfrm>
            <a:off x="-279" y="1348522"/>
            <a:ext cx="89106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9843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60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Automatic classification </a:t>
            </a:r>
            <a:r>
              <a:rPr lang="en" sz="160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of multi-spectral images </a:t>
            </a:r>
            <a:endParaRPr/>
          </a:p>
          <a:p>
            <a:pPr marL="285750" marR="0" lvl="0" indent="-19843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60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Integration of </a:t>
            </a:r>
            <a:r>
              <a:rPr lang="en" sz="160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previous thematic cartography</a:t>
            </a:r>
            <a:endParaRPr/>
          </a:p>
          <a:p>
            <a:pPr marL="285750" marR="0" lvl="0" indent="-19843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60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Validation rules </a:t>
            </a:r>
            <a:r>
              <a:rPr lang="en" sz="160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and </a:t>
            </a:r>
            <a:r>
              <a:rPr lang="en" sz="160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habitat definition Manager</a:t>
            </a:r>
            <a:endParaRPr/>
          </a:p>
          <a:p>
            <a:pPr marL="285750" marR="0" lvl="0" indent="-9683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285750" marR="0" lvl="0" indent="-19843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60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Integration</a:t>
            </a:r>
            <a:r>
              <a:rPr lang="en" sz="160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 of information on pressures and threats</a:t>
            </a:r>
            <a:endParaRPr/>
          </a:p>
          <a:p>
            <a:pPr marL="285750" marR="0" lvl="0" indent="-19843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60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Calculation of variables for </a:t>
            </a:r>
            <a:r>
              <a:rPr lang="en" sz="160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assessing conservation status </a:t>
            </a:r>
            <a:endParaRPr/>
          </a:p>
          <a:p>
            <a:pPr marL="285750" marR="0" lvl="0" indent="-19843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60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Facilitate the </a:t>
            </a:r>
            <a:r>
              <a:rPr lang="en" sz="160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definition of conservation objectives </a:t>
            </a:r>
            <a:r>
              <a:rPr lang="en" sz="160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(SSCOs)  </a:t>
            </a:r>
            <a:endParaRPr/>
          </a:p>
          <a:p>
            <a:pPr marL="285750" marR="0" lvl="0" indent="-19843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285750" marR="0" lvl="0" indent="-19843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60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Reduce costs</a:t>
            </a:r>
            <a:r>
              <a:rPr lang="en" sz="160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 of production, </a:t>
            </a:r>
            <a:r>
              <a:rPr lang="en" sz="160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updating</a:t>
            </a:r>
            <a:r>
              <a:rPr lang="en" sz="160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 and </a:t>
            </a:r>
            <a:r>
              <a:rPr lang="en" sz="160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data management</a:t>
            </a:r>
            <a:r>
              <a:rPr lang="en" sz="160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600" b="0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1" name="Google Shape;141;p31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A </a:t>
            </a: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Model</a:t>
            </a: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 for Habitat Mapping and Assessment</a:t>
            </a:r>
            <a:endParaRPr sz="1850" b="0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42" name="Google Shape;142;p31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3" name="Google Shape;143;p31" descr="Map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135" y="1126154"/>
            <a:ext cx="2805940" cy="372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1" descr="Forma, Círculo&#10;&#10;Descripción generada automáticamente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8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58"/>
          <p:cNvSpPr txBox="1"/>
          <p:nvPr/>
        </p:nvSpPr>
        <p:spPr>
          <a:xfrm>
            <a:off x="392675" y="97124"/>
            <a:ext cx="1030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Training Point </a:t>
            </a:r>
            <a:r>
              <a:rPr lang="en" sz="2800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Collection</a:t>
            </a:r>
            <a:endParaRPr sz="2800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592" name="Google Shape;592;p58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Integration of </a:t>
            </a: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expertise and local knowledge to refine Training Points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93" name="Google Shape;593;p58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94" name="Google Shape;594;p58" descr="Forma, Círculo&#10;&#10;Descripción generada automáticamente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450" y="1499325"/>
            <a:ext cx="548874" cy="50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175" y="1143825"/>
            <a:ext cx="4430176" cy="3515559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58"/>
          <p:cNvSpPr txBox="1"/>
          <p:nvPr/>
        </p:nvSpPr>
        <p:spPr>
          <a:xfrm>
            <a:off x="5244325" y="1363450"/>
            <a:ext cx="36360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Experts help us go deeper in defining training points</a:t>
            </a: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98" name="Google Shape;598;p5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450" y="2575150"/>
            <a:ext cx="548874" cy="504051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58"/>
          <p:cNvSpPr txBox="1"/>
          <p:nvPr/>
        </p:nvSpPr>
        <p:spPr>
          <a:xfrm>
            <a:off x="5244325" y="2439275"/>
            <a:ext cx="36360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Fieldwork confirms what is really on the ground.</a:t>
            </a: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00" name="Google Shape;600;p5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450" y="3650975"/>
            <a:ext cx="548874" cy="504051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8"/>
          <p:cNvSpPr txBox="1"/>
          <p:nvPr/>
        </p:nvSpPr>
        <p:spPr>
          <a:xfrm>
            <a:off x="5244325" y="3515100"/>
            <a:ext cx="36360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It can also help identify new Training Points.</a:t>
            </a: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02" name="Google Shape;602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0145" y="89699"/>
            <a:ext cx="1136905" cy="5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656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59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59"/>
          <p:cNvSpPr txBox="1">
            <a:spLocks noGrp="1"/>
          </p:cNvSpPr>
          <p:nvPr>
            <p:ph type="ctrTitle"/>
          </p:nvPr>
        </p:nvSpPr>
        <p:spPr>
          <a:xfrm>
            <a:off x="394950" y="1150675"/>
            <a:ext cx="8354100" cy="22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Habitat Mapping</a:t>
            </a:r>
            <a:endParaRPr sz="41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Collecting training points - field observations</a:t>
            </a:r>
            <a:endParaRPr>
              <a:solidFill>
                <a:schemeClr val="lt1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0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0"/>
          <p:cNvSpPr txBox="1"/>
          <p:nvPr/>
        </p:nvSpPr>
        <p:spPr>
          <a:xfrm>
            <a:off x="392675" y="97124"/>
            <a:ext cx="1030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Training Point </a:t>
            </a:r>
            <a:r>
              <a:rPr lang="en" sz="2800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Collection</a:t>
            </a:r>
            <a:endParaRPr sz="2800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615" name="Google Shape;615;p60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16" name="Google Shape;616;p60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17" name="Google Shape;617;p60"/>
          <p:cNvGrpSpPr/>
          <p:nvPr/>
        </p:nvGrpSpPr>
        <p:grpSpPr>
          <a:xfrm>
            <a:off x="4681475" y="75"/>
            <a:ext cx="4603844" cy="5143501"/>
            <a:chOff x="4681475" y="75"/>
            <a:chExt cx="4603844" cy="5143501"/>
          </a:xfrm>
        </p:grpSpPr>
        <p:pic>
          <p:nvPicPr>
            <p:cNvPr id="618" name="Google Shape;618;p60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50"/>
            <a:stretch/>
          </p:blipFill>
          <p:spPr>
            <a:xfrm>
              <a:off x="4681475" y="75"/>
              <a:ext cx="460384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9" name="Google Shape;619;p60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1475" y="956925"/>
              <a:ext cx="738150" cy="941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0" name="Google Shape;620;p60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1475" y="2057400"/>
              <a:ext cx="886075" cy="582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1" name="Google Shape;621;p60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0375" y="956925"/>
              <a:ext cx="841817" cy="941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2" name="Google Shape;622;p60"/>
          <p:cNvSpPr txBox="1"/>
          <p:nvPr/>
        </p:nvSpPr>
        <p:spPr>
          <a:xfrm>
            <a:off x="392675" y="1656925"/>
            <a:ext cx="3636000" cy="25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Do you have people in the field?</a:t>
            </a: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Do they patrol the project area?</a:t>
            </a: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Do they have knowledge about the local habitat?</a:t>
            </a: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1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8" name="Google Shape;628;p6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425" y="718600"/>
            <a:ext cx="2068234" cy="4338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9" name="Google Shape;629;p61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0" name="Google Shape;630;p61"/>
          <p:cNvSpPr txBox="1"/>
          <p:nvPr/>
        </p:nvSpPr>
        <p:spPr>
          <a:xfrm>
            <a:off x="392675" y="97124"/>
            <a:ext cx="1030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Training Point </a:t>
            </a:r>
            <a:r>
              <a:rPr lang="en" sz="2800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Collection</a:t>
            </a:r>
            <a:endParaRPr sz="2800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631" name="Google Shape;631;p61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 mobile application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32" name="Google Shape;632;p6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800" y="720128"/>
            <a:ext cx="2068225" cy="4335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3" name="Google Shape;633;p61"/>
          <p:cNvGrpSpPr/>
          <p:nvPr/>
        </p:nvGrpSpPr>
        <p:grpSpPr>
          <a:xfrm>
            <a:off x="502577" y="1474351"/>
            <a:ext cx="2114839" cy="2827074"/>
            <a:chOff x="242595" y="1248481"/>
            <a:chExt cx="4938905" cy="5508718"/>
          </a:xfrm>
        </p:grpSpPr>
        <p:pic>
          <p:nvPicPr>
            <p:cNvPr id="634" name="Google Shape;634;p61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595" y="1273929"/>
              <a:ext cx="4796762" cy="548327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5" name="Google Shape;635;p61"/>
            <p:cNvGrpSpPr/>
            <p:nvPr/>
          </p:nvGrpSpPr>
          <p:grpSpPr>
            <a:xfrm>
              <a:off x="242595" y="1248481"/>
              <a:ext cx="4938905" cy="5508682"/>
              <a:chOff x="242595" y="1248481"/>
              <a:chExt cx="4938905" cy="5508682"/>
            </a:xfrm>
          </p:grpSpPr>
          <p:sp>
            <p:nvSpPr>
              <p:cNvPr id="636" name="Google Shape;636;p61"/>
              <p:cNvSpPr/>
              <p:nvPr/>
            </p:nvSpPr>
            <p:spPr>
              <a:xfrm>
                <a:off x="242595" y="1248482"/>
                <a:ext cx="3086100" cy="5508600"/>
              </a:xfrm>
              <a:prstGeom prst="rect">
                <a:avLst/>
              </a:prstGeom>
              <a:solidFill>
                <a:schemeClr val="lt1">
                  <a:alpha val="627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61"/>
              <p:cNvSpPr/>
              <p:nvPr/>
            </p:nvSpPr>
            <p:spPr>
              <a:xfrm>
                <a:off x="4292600" y="1248481"/>
                <a:ext cx="888900" cy="5508600"/>
              </a:xfrm>
              <a:prstGeom prst="rect">
                <a:avLst/>
              </a:prstGeom>
              <a:solidFill>
                <a:schemeClr val="lt1">
                  <a:alpha val="627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61"/>
              <p:cNvSpPr/>
              <p:nvPr/>
            </p:nvSpPr>
            <p:spPr>
              <a:xfrm>
                <a:off x="3328755" y="1248481"/>
                <a:ext cx="963900" cy="2292300"/>
              </a:xfrm>
              <a:prstGeom prst="rect">
                <a:avLst/>
              </a:prstGeom>
              <a:solidFill>
                <a:schemeClr val="lt1">
                  <a:alpha val="627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61"/>
              <p:cNvSpPr/>
              <p:nvPr/>
            </p:nvSpPr>
            <p:spPr>
              <a:xfrm>
                <a:off x="3328754" y="4490363"/>
                <a:ext cx="963900" cy="2266800"/>
              </a:xfrm>
              <a:prstGeom prst="rect">
                <a:avLst/>
              </a:prstGeom>
              <a:solidFill>
                <a:schemeClr val="lt1">
                  <a:alpha val="627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0" name="Google Shape;640;p61"/>
            <p:cNvSpPr/>
            <p:nvPr/>
          </p:nvSpPr>
          <p:spPr>
            <a:xfrm>
              <a:off x="3205480" y="3429000"/>
              <a:ext cx="1224300" cy="11937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1B38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62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6" name="Google Shape;646;p6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425" y="718600"/>
            <a:ext cx="2068234" cy="4338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7" name="Google Shape;647;p62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8" name="Google Shape;648;p62"/>
          <p:cNvSpPr txBox="1"/>
          <p:nvPr/>
        </p:nvSpPr>
        <p:spPr>
          <a:xfrm>
            <a:off x="392675" y="97124"/>
            <a:ext cx="1030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Training Point </a:t>
            </a:r>
            <a:r>
              <a:rPr lang="en" sz="2800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Collection</a:t>
            </a:r>
            <a:endParaRPr sz="2800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649" name="Google Shape;649;p62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Navigate to the points</a:t>
            </a:r>
            <a:endParaRPr sz="18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50" name="Google Shape;650;p6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800" y="720128"/>
            <a:ext cx="2068225" cy="4335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425" y="718614"/>
            <a:ext cx="2068225" cy="4338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62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800" y="718626"/>
            <a:ext cx="2068225" cy="4338534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2"/>
          <p:cNvSpPr/>
          <p:nvPr/>
        </p:nvSpPr>
        <p:spPr>
          <a:xfrm>
            <a:off x="6737600" y="3981275"/>
            <a:ext cx="518400" cy="502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3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9" name="Google Shape;659;p6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425" y="718600"/>
            <a:ext cx="2068234" cy="4338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0" name="Google Shape;660;p63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1" name="Google Shape;661;p63"/>
          <p:cNvSpPr txBox="1"/>
          <p:nvPr/>
        </p:nvSpPr>
        <p:spPr>
          <a:xfrm>
            <a:off x="392675" y="97124"/>
            <a:ext cx="1030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Training Point </a:t>
            </a:r>
            <a:r>
              <a:rPr lang="en" sz="2800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Collection</a:t>
            </a:r>
            <a:endParaRPr sz="2800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662" name="Google Shape;662;p63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Recording the habitat</a:t>
            </a:r>
            <a:endParaRPr sz="18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63" name="Google Shape;663;p6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800" y="720128"/>
            <a:ext cx="2068225" cy="4335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6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425" y="718614"/>
            <a:ext cx="2068225" cy="4338534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5" name="Google Shape;665;p63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800" y="718614"/>
            <a:ext cx="2068225" cy="4338534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6" name="Google Shape;666;p63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25" y="1609436"/>
            <a:ext cx="2491550" cy="25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4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64"/>
          <p:cNvSpPr txBox="1"/>
          <p:nvPr/>
        </p:nvSpPr>
        <p:spPr>
          <a:xfrm>
            <a:off x="836250" y="848100"/>
            <a:ext cx="74715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Scenario: Mapping the Zoo</a:t>
            </a:r>
            <a:endParaRPr sz="28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Who volunteers for the position of ground truth seeker?</a:t>
            </a:r>
            <a:endParaRPr sz="2800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5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8" name="Google Shape;67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27250"/>
            <a:ext cx="8839199" cy="4175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656"/>
        </a:soli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6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66"/>
          <p:cNvSpPr txBox="1">
            <a:spLocks noGrp="1"/>
          </p:cNvSpPr>
          <p:nvPr>
            <p:ph type="ctrTitle"/>
          </p:nvPr>
        </p:nvSpPr>
        <p:spPr>
          <a:xfrm>
            <a:off x="394950" y="1150675"/>
            <a:ext cx="8354100" cy="22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Habitat Mapping</a:t>
            </a:r>
            <a:endParaRPr sz="41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Internal Functioning of the Model</a:t>
            </a:r>
            <a:endParaRPr>
              <a:solidFill>
                <a:schemeClr val="lt1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7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0" name="Google Shape;690;p67"/>
          <p:cNvCxnSpPr/>
          <p:nvPr/>
        </p:nvCxnSpPr>
        <p:spPr>
          <a:xfrm>
            <a:off x="252565" y="2860848"/>
            <a:ext cx="0" cy="1908000"/>
          </a:xfrm>
          <a:prstGeom prst="straightConnector1">
            <a:avLst/>
          </a:prstGeom>
          <a:noFill/>
          <a:ln w="28575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1" name="Google Shape;691;p67"/>
          <p:cNvSpPr txBox="1"/>
          <p:nvPr/>
        </p:nvSpPr>
        <p:spPr>
          <a:xfrm>
            <a:off x="264484" y="3172984"/>
            <a:ext cx="1771200" cy="17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Based on multispectral images and </a:t>
            </a:r>
            <a:r>
              <a:rPr lang="en" sz="17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Training Areas </a:t>
            </a: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network (TA).</a:t>
            </a:r>
            <a:endParaRPr/>
          </a:p>
        </p:txBody>
      </p:sp>
      <p:sp>
        <p:nvSpPr>
          <p:cNvPr id="692" name="Google Shape;692;p67"/>
          <p:cNvSpPr txBox="1"/>
          <p:nvPr/>
        </p:nvSpPr>
        <p:spPr>
          <a:xfrm>
            <a:off x="2613592" y="3590871"/>
            <a:ext cx="21687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Incorporation of habitats through </a:t>
            </a:r>
            <a:r>
              <a:rPr lang="en" sz="17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</a:t>
            </a: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/>
          </a:p>
        </p:txBody>
      </p:sp>
      <p:sp>
        <p:nvSpPr>
          <p:cNvPr id="693" name="Google Shape;693;p67"/>
          <p:cNvSpPr txBox="1"/>
          <p:nvPr/>
        </p:nvSpPr>
        <p:spPr>
          <a:xfrm>
            <a:off x="4926322" y="2901213"/>
            <a:ext cx="2168700" cy="14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Determination of habitats using </a:t>
            </a:r>
            <a:r>
              <a:rPr lang="en" sz="17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rules</a:t>
            </a:r>
            <a:r>
              <a:rPr lang="en" sz="17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 based on thematic layers</a:t>
            </a:r>
            <a:r>
              <a:rPr lang="en" sz="17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or</a:t>
            </a:r>
            <a:r>
              <a:rPr lang="en" sz="17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 without </a:t>
            </a:r>
            <a:r>
              <a:rPr lang="en" sz="17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</a:t>
            </a:r>
            <a:r>
              <a:rPr lang="en" sz="17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 la</a:t>
            </a:r>
            <a:r>
              <a:rPr lang="en" sz="17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yers</a:t>
            </a:r>
            <a:r>
              <a:rPr lang="en" sz="17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/>
          </a:p>
        </p:txBody>
      </p:sp>
      <p:grpSp>
        <p:nvGrpSpPr>
          <p:cNvPr id="694" name="Google Shape;694;p67"/>
          <p:cNvGrpSpPr/>
          <p:nvPr/>
        </p:nvGrpSpPr>
        <p:grpSpPr>
          <a:xfrm>
            <a:off x="171664" y="1418128"/>
            <a:ext cx="8712330" cy="1305029"/>
            <a:chOff x="171664" y="1418128"/>
            <a:chExt cx="8712330" cy="1305029"/>
          </a:xfrm>
        </p:grpSpPr>
        <p:sp>
          <p:nvSpPr>
            <p:cNvPr id="695" name="Google Shape;695;p67"/>
            <p:cNvSpPr/>
            <p:nvPr/>
          </p:nvSpPr>
          <p:spPr>
            <a:xfrm>
              <a:off x="171664" y="1426556"/>
              <a:ext cx="1728000" cy="1288200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rgbClr val="009E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850" b="1">
                  <a:solidFill>
                    <a:srgbClr val="044656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Predictive Model</a:t>
              </a:r>
              <a:endParaRPr sz="18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696" name="Google Shape;696;p67"/>
            <p:cNvSpPr/>
            <p:nvPr/>
          </p:nvSpPr>
          <p:spPr>
            <a:xfrm>
              <a:off x="2499774" y="1418128"/>
              <a:ext cx="1728000" cy="1296600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rgbClr val="009E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50" b="1" i="0" u="none" strike="noStrike" cap="none">
                  <a:solidFill>
                    <a:srgbClr val="044656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Thematic layers Integration</a:t>
              </a:r>
              <a:endParaRPr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697" name="Google Shape;697;p67"/>
            <p:cNvSpPr/>
            <p:nvPr/>
          </p:nvSpPr>
          <p:spPr>
            <a:xfrm>
              <a:off x="2035763" y="1862966"/>
              <a:ext cx="327900" cy="484500"/>
            </a:xfrm>
            <a:prstGeom prst="chevron">
              <a:avLst>
                <a:gd name="adj" fmla="val 65592"/>
              </a:avLst>
            </a:prstGeom>
            <a:solidFill>
              <a:srgbClr val="044656"/>
            </a:solidFill>
            <a:ln w="25400" cap="flat" cmpd="sng">
              <a:solidFill>
                <a:srgbClr val="04465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67"/>
            <p:cNvSpPr/>
            <p:nvPr/>
          </p:nvSpPr>
          <p:spPr>
            <a:xfrm>
              <a:off x="4827884" y="1426556"/>
              <a:ext cx="1728000" cy="1296600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rgbClr val="009E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50" b="1" i="0" u="none" strike="noStrike" cap="none">
                  <a:solidFill>
                    <a:srgbClr val="044656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Specific Rules for habitats</a:t>
              </a:r>
              <a:endParaRPr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699" name="Google Shape;699;p67"/>
            <p:cNvSpPr/>
            <p:nvPr/>
          </p:nvSpPr>
          <p:spPr>
            <a:xfrm>
              <a:off x="4363873" y="1830880"/>
              <a:ext cx="327900" cy="484500"/>
            </a:xfrm>
            <a:prstGeom prst="chevron">
              <a:avLst>
                <a:gd name="adj" fmla="val 65592"/>
              </a:avLst>
            </a:prstGeom>
            <a:solidFill>
              <a:srgbClr val="044656"/>
            </a:solidFill>
            <a:ln w="25400" cap="flat" cmpd="sng">
              <a:solidFill>
                <a:srgbClr val="04465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67"/>
            <p:cNvSpPr/>
            <p:nvPr/>
          </p:nvSpPr>
          <p:spPr>
            <a:xfrm>
              <a:off x="7155994" y="1426557"/>
              <a:ext cx="1728000" cy="1296600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rgbClr val="009E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50" b="1" i="0" u="none" strike="noStrike" cap="none">
                  <a:solidFill>
                    <a:srgbClr val="044656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Generation of final map</a:t>
              </a:r>
              <a:endParaRPr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50" b="1" i="0" u="none" strike="noStrike" cap="none">
                  <a:solidFill>
                    <a:srgbClr val="044656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EUNIS/HCI </a:t>
              </a:r>
              <a:endParaRPr/>
            </a:p>
          </p:txBody>
        </p:sp>
        <p:sp>
          <p:nvSpPr>
            <p:cNvPr id="701" name="Google Shape;701;p67"/>
            <p:cNvSpPr/>
            <p:nvPr/>
          </p:nvSpPr>
          <p:spPr>
            <a:xfrm>
              <a:off x="6691983" y="1828342"/>
              <a:ext cx="327900" cy="484500"/>
            </a:xfrm>
            <a:prstGeom prst="chevron">
              <a:avLst>
                <a:gd name="adj" fmla="val 65592"/>
              </a:avLst>
            </a:prstGeom>
            <a:solidFill>
              <a:srgbClr val="044656"/>
            </a:solidFill>
            <a:ln w="25400" cap="flat" cmpd="sng">
              <a:solidFill>
                <a:srgbClr val="04465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2" name="Google Shape;702;p67"/>
          <p:cNvSpPr txBox="1"/>
          <p:nvPr/>
        </p:nvSpPr>
        <p:spPr>
          <a:xfrm>
            <a:off x="7239020" y="3877033"/>
            <a:ext cx="18642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Structure of the </a:t>
            </a:r>
            <a:r>
              <a:rPr lang="en" sz="17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information</a:t>
            </a: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 and export of </a:t>
            </a:r>
            <a:r>
              <a:rPr lang="en" sz="17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results</a:t>
            </a: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750" b="0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03" name="Google Shape;703;p67"/>
          <p:cNvSpPr txBox="1"/>
          <p:nvPr/>
        </p:nvSpPr>
        <p:spPr>
          <a:xfrm>
            <a:off x="392675" y="97124"/>
            <a:ext cx="1030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Internal Functioning of the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Model</a:t>
            </a:r>
            <a:endParaRPr sz="2800" b="0" i="0" u="none" strike="noStrike" cap="none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cxnSp>
        <p:nvCxnSpPr>
          <p:cNvPr id="704" name="Google Shape;704;p67"/>
          <p:cNvCxnSpPr/>
          <p:nvPr/>
        </p:nvCxnSpPr>
        <p:spPr>
          <a:xfrm>
            <a:off x="2580675" y="2852420"/>
            <a:ext cx="0" cy="1908000"/>
          </a:xfrm>
          <a:prstGeom prst="straightConnector1">
            <a:avLst/>
          </a:prstGeom>
          <a:noFill/>
          <a:ln w="28575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5" name="Google Shape;705;p67"/>
          <p:cNvCxnSpPr/>
          <p:nvPr/>
        </p:nvCxnSpPr>
        <p:spPr>
          <a:xfrm>
            <a:off x="4908785" y="2866275"/>
            <a:ext cx="0" cy="1908000"/>
          </a:xfrm>
          <a:prstGeom prst="straightConnector1">
            <a:avLst/>
          </a:prstGeom>
          <a:noFill/>
          <a:ln w="28575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6" name="Google Shape;706;p67"/>
          <p:cNvCxnSpPr/>
          <p:nvPr/>
        </p:nvCxnSpPr>
        <p:spPr>
          <a:xfrm>
            <a:off x="7236895" y="2869277"/>
            <a:ext cx="0" cy="1908000"/>
          </a:xfrm>
          <a:prstGeom prst="straightConnector1">
            <a:avLst/>
          </a:prstGeom>
          <a:noFill/>
          <a:ln w="28575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7" name="Google Shape;707;p67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2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2"/>
          <p:cNvSpPr/>
          <p:nvPr/>
        </p:nvSpPr>
        <p:spPr>
          <a:xfrm>
            <a:off x="171664" y="1426556"/>
            <a:ext cx="1728000" cy="12882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Image classifier</a:t>
            </a:r>
            <a:endParaRPr sz="180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</a:t>
            </a:r>
            <a:endParaRPr/>
          </a:p>
        </p:txBody>
      </p:sp>
      <p:cxnSp>
        <p:nvCxnSpPr>
          <p:cNvPr id="151" name="Google Shape;151;p32"/>
          <p:cNvCxnSpPr/>
          <p:nvPr/>
        </p:nvCxnSpPr>
        <p:spPr>
          <a:xfrm>
            <a:off x="252565" y="2860848"/>
            <a:ext cx="0" cy="1908000"/>
          </a:xfrm>
          <a:prstGeom prst="straightConnector1">
            <a:avLst/>
          </a:prstGeom>
          <a:noFill/>
          <a:ln w="28575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" name="Google Shape;152;p32"/>
          <p:cNvSpPr txBox="1"/>
          <p:nvPr/>
        </p:nvSpPr>
        <p:spPr>
          <a:xfrm>
            <a:off x="264484" y="3172984"/>
            <a:ext cx="1771200" cy="17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Based on multispectral images and </a:t>
            </a:r>
            <a:r>
              <a:rPr lang="en" sz="17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Training Areas </a:t>
            </a: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network.</a:t>
            </a:r>
            <a:endParaRPr/>
          </a:p>
        </p:txBody>
      </p:sp>
      <p:sp>
        <p:nvSpPr>
          <p:cNvPr id="153" name="Google Shape;153;p32"/>
          <p:cNvSpPr/>
          <p:nvPr/>
        </p:nvSpPr>
        <p:spPr>
          <a:xfrm>
            <a:off x="2499774" y="1418128"/>
            <a:ext cx="1728000" cy="12966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Integration</a:t>
            </a:r>
            <a:endParaRPr sz="18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4" name="Google Shape;154;p32"/>
          <p:cNvSpPr/>
          <p:nvPr/>
        </p:nvSpPr>
        <p:spPr>
          <a:xfrm>
            <a:off x="2035763" y="1862966"/>
            <a:ext cx="327900" cy="4845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2"/>
          <p:cNvSpPr txBox="1"/>
          <p:nvPr/>
        </p:nvSpPr>
        <p:spPr>
          <a:xfrm>
            <a:off x="2613592" y="3590871"/>
            <a:ext cx="21687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Incorporation of habitats through </a:t>
            </a:r>
            <a:r>
              <a:rPr lang="en" sz="17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</a:t>
            </a: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/>
          </a:p>
        </p:txBody>
      </p:sp>
      <p:sp>
        <p:nvSpPr>
          <p:cNvPr id="156" name="Google Shape;156;p32"/>
          <p:cNvSpPr/>
          <p:nvPr/>
        </p:nvSpPr>
        <p:spPr>
          <a:xfrm>
            <a:off x="4827884" y="1426556"/>
            <a:ext cx="1728000" cy="12966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for habitats</a:t>
            </a:r>
            <a:endParaRPr sz="18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7" name="Google Shape;157;p32"/>
          <p:cNvSpPr/>
          <p:nvPr/>
        </p:nvSpPr>
        <p:spPr>
          <a:xfrm>
            <a:off x="4363873" y="1830880"/>
            <a:ext cx="327900" cy="4845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2"/>
          <p:cNvSpPr txBox="1"/>
          <p:nvPr/>
        </p:nvSpPr>
        <p:spPr>
          <a:xfrm>
            <a:off x="4908785" y="3860176"/>
            <a:ext cx="21687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Determination of habitats using a </a:t>
            </a:r>
            <a:r>
              <a:rPr lang="en" sz="17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decision tree</a:t>
            </a: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/>
          </a:p>
        </p:txBody>
      </p:sp>
      <p:sp>
        <p:nvSpPr>
          <p:cNvPr id="159" name="Google Shape;159;p32"/>
          <p:cNvSpPr/>
          <p:nvPr/>
        </p:nvSpPr>
        <p:spPr>
          <a:xfrm>
            <a:off x="7155994" y="1426557"/>
            <a:ext cx="1728000" cy="12966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final map</a:t>
            </a:r>
            <a:endParaRPr sz="18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EUNIS/HCI </a:t>
            </a:r>
            <a:endParaRPr/>
          </a:p>
        </p:txBody>
      </p:sp>
      <p:sp>
        <p:nvSpPr>
          <p:cNvPr id="160" name="Google Shape;160;p32"/>
          <p:cNvSpPr/>
          <p:nvPr/>
        </p:nvSpPr>
        <p:spPr>
          <a:xfrm>
            <a:off x="6691983" y="1828342"/>
            <a:ext cx="327900" cy="4845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2"/>
          <p:cNvSpPr txBox="1"/>
          <p:nvPr/>
        </p:nvSpPr>
        <p:spPr>
          <a:xfrm>
            <a:off x="7239020" y="3877033"/>
            <a:ext cx="18642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Structure of the </a:t>
            </a:r>
            <a:r>
              <a:rPr lang="en" sz="17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information</a:t>
            </a: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 and export of </a:t>
            </a:r>
            <a:r>
              <a:rPr lang="en" sz="17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results</a:t>
            </a:r>
            <a:r>
              <a:rPr lang="en" sz="17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750" b="0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2" name="Google Shape;162;p32"/>
          <p:cNvSpPr txBox="1"/>
          <p:nvPr/>
        </p:nvSpPr>
        <p:spPr>
          <a:xfrm>
            <a:off x="392675" y="97124"/>
            <a:ext cx="1030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Internal Functioning of the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Model</a:t>
            </a:r>
            <a:endParaRPr sz="2800" b="0" i="0" u="none" strike="noStrike" cap="none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163" name="Google Shape;163;p32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General scheme. </a:t>
            </a: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Mapping</a:t>
            </a:r>
            <a:endParaRPr/>
          </a:p>
        </p:txBody>
      </p:sp>
      <p:cxnSp>
        <p:nvCxnSpPr>
          <p:cNvPr id="164" name="Google Shape;164;p32"/>
          <p:cNvCxnSpPr/>
          <p:nvPr/>
        </p:nvCxnSpPr>
        <p:spPr>
          <a:xfrm>
            <a:off x="2580675" y="2852420"/>
            <a:ext cx="0" cy="1908000"/>
          </a:xfrm>
          <a:prstGeom prst="straightConnector1">
            <a:avLst/>
          </a:prstGeom>
          <a:noFill/>
          <a:ln w="28575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5" name="Google Shape;165;p32"/>
          <p:cNvCxnSpPr/>
          <p:nvPr/>
        </p:nvCxnSpPr>
        <p:spPr>
          <a:xfrm>
            <a:off x="4908785" y="2866275"/>
            <a:ext cx="0" cy="1908000"/>
          </a:xfrm>
          <a:prstGeom prst="straightConnector1">
            <a:avLst/>
          </a:prstGeom>
          <a:noFill/>
          <a:ln w="28575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" name="Google Shape;166;p32"/>
          <p:cNvCxnSpPr/>
          <p:nvPr/>
        </p:nvCxnSpPr>
        <p:spPr>
          <a:xfrm>
            <a:off x="7236895" y="2869277"/>
            <a:ext cx="0" cy="1908000"/>
          </a:xfrm>
          <a:prstGeom prst="straightConnector1">
            <a:avLst/>
          </a:prstGeom>
          <a:noFill/>
          <a:ln w="28575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7" name="Google Shape;167;p32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8" name="Google Shape;168;p32" descr="Forma, Círculo&#10;&#10;Descripción generada automáticamente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8"/>
          <p:cNvSpPr txBox="1"/>
          <p:nvPr/>
        </p:nvSpPr>
        <p:spPr>
          <a:xfrm>
            <a:off x="333175" y="1540000"/>
            <a:ext cx="42387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rPr>
              <a:t>Process in which we train a supervised classification algorithm using the training points as reference data.</a:t>
            </a:r>
            <a:endParaRPr sz="1650">
              <a:solidFill>
                <a:srgbClr val="04465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13" name="Google Shape;713;p68"/>
          <p:cNvSpPr txBox="1"/>
          <p:nvPr/>
        </p:nvSpPr>
        <p:spPr>
          <a:xfrm>
            <a:off x="333175" y="2980875"/>
            <a:ext cx="4238700" cy="1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44656"/>
                </a:solidFill>
                <a:latin typeface="Nunito"/>
                <a:ea typeface="Nunito"/>
                <a:cs typeface="Nunito"/>
                <a:sym typeface="Nunito"/>
              </a:rPr>
              <a:t>Specifications:</a:t>
            </a:r>
            <a:endParaRPr sz="15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44656"/>
              </a:buClr>
              <a:buSzPts val="1350"/>
              <a:buFont typeface="Nunito Sans"/>
              <a:buChar char="●"/>
            </a:pPr>
            <a:r>
              <a:rPr lang="en" sz="13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rPr>
              <a:t>Random Forest</a:t>
            </a:r>
            <a:endParaRPr sz="1350">
              <a:solidFill>
                <a:srgbClr val="044656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4656"/>
              </a:buClr>
              <a:buSzPts val="1350"/>
              <a:buFont typeface="Nunito Sans"/>
              <a:buChar char="●"/>
            </a:pPr>
            <a:r>
              <a:rPr lang="en" sz="13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rPr>
              <a:t>Full spectral band data and vegetation index</a:t>
            </a:r>
            <a:endParaRPr sz="1350">
              <a:solidFill>
                <a:schemeClr val="dk1"/>
              </a:solidFill>
              <a:highlight>
                <a:schemeClr val="accent6"/>
              </a:highlight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4656"/>
              </a:buClr>
              <a:buSzPts val="1350"/>
              <a:buFont typeface="Nunito Sans"/>
              <a:buChar char="●"/>
            </a:pPr>
            <a:r>
              <a:rPr lang="en" sz="13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rPr>
              <a:t>RF per cell</a:t>
            </a:r>
            <a:endParaRPr sz="1350">
              <a:solidFill>
                <a:srgbClr val="044656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4656"/>
              </a:buClr>
              <a:buSzPts val="1350"/>
              <a:buFont typeface="Nunito Sans"/>
              <a:buChar char="●"/>
            </a:pPr>
            <a:r>
              <a:rPr lang="en" sz="13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rPr>
              <a:t>Only classes that appeared in cell</a:t>
            </a:r>
            <a:endParaRPr sz="1350">
              <a:solidFill>
                <a:srgbClr val="04465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714" name="Google Shape;71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7625" y="3242275"/>
            <a:ext cx="1252525" cy="14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68"/>
          <p:cNvSpPr txBox="1"/>
          <p:nvPr/>
        </p:nvSpPr>
        <p:spPr>
          <a:xfrm>
            <a:off x="5886425" y="4503225"/>
            <a:ext cx="18549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sz="155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16" name="Google Shape;716;p68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68"/>
          <p:cNvSpPr txBox="1"/>
          <p:nvPr/>
        </p:nvSpPr>
        <p:spPr>
          <a:xfrm>
            <a:off x="7019625" y="1038675"/>
            <a:ext cx="1959000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Sentinel 2 Images</a:t>
            </a:r>
            <a:endParaRPr sz="21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18" name="Google Shape;718;p68"/>
          <p:cNvCxnSpPr>
            <a:endCxn id="714" idx="1"/>
          </p:cNvCxnSpPr>
          <p:nvPr/>
        </p:nvCxnSpPr>
        <p:spPr>
          <a:xfrm rot="-5400000" flipH="1">
            <a:off x="5351675" y="3120788"/>
            <a:ext cx="962700" cy="709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9" name="Google Shape;719;p68"/>
          <p:cNvSpPr txBox="1"/>
          <p:nvPr/>
        </p:nvSpPr>
        <p:spPr>
          <a:xfrm>
            <a:off x="4693725" y="1169350"/>
            <a:ext cx="16434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Training Points</a:t>
            </a:r>
            <a:endParaRPr sz="21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0" name="Google Shape;720;p68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1" name="Google Shape;72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9325" y="1540000"/>
            <a:ext cx="1643475" cy="13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68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650" y="1540000"/>
            <a:ext cx="1643501" cy="1316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3" name="Google Shape;723;p68"/>
          <p:cNvCxnSpPr/>
          <p:nvPr/>
        </p:nvCxnSpPr>
        <p:spPr>
          <a:xfrm rot="5400000">
            <a:off x="7428925" y="3240625"/>
            <a:ext cx="803700" cy="295800"/>
          </a:xfrm>
          <a:prstGeom prst="bentConnector3">
            <a:avLst>
              <a:gd name="adj1" fmla="val 10038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4" name="Google Shape;724;p68"/>
          <p:cNvSpPr/>
          <p:nvPr/>
        </p:nvSpPr>
        <p:spPr>
          <a:xfrm>
            <a:off x="544842" y="272161"/>
            <a:ext cx="1411200" cy="68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5" name="Google Shape;725;p68"/>
          <p:cNvSpPr/>
          <p:nvPr/>
        </p:nvSpPr>
        <p:spPr>
          <a:xfrm>
            <a:off x="2446210" y="267710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Integration</a:t>
            </a:r>
            <a:endParaRPr sz="14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6" name="Google Shape;726;p68"/>
          <p:cNvSpPr/>
          <p:nvPr/>
        </p:nvSpPr>
        <p:spPr>
          <a:xfrm>
            <a:off x="2067252" y="502629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68"/>
          <p:cNvSpPr/>
          <p:nvPr/>
        </p:nvSpPr>
        <p:spPr>
          <a:xfrm>
            <a:off x="4347577" y="272325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for habitats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8" name="Google Shape;728;p68"/>
          <p:cNvSpPr/>
          <p:nvPr/>
        </p:nvSpPr>
        <p:spPr>
          <a:xfrm>
            <a:off x="3968619" y="48568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68"/>
          <p:cNvSpPr/>
          <p:nvPr/>
        </p:nvSpPr>
        <p:spPr>
          <a:xfrm>
            <a:off x="6248945" y="272161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final map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EUNIS/HCI </a:t>
            </a:r>
            <a:endParaRPr/>
          </a:p>
        </p:txBody>
      </p:sp>
      <p:sp>
        <p:nvSpPr>
          <p:cNvPr id="730" name="Google Shape;730;p68"/>
          <p:cNvSpPr/>
          <p:nvPr/>
        </p:nvSpPr>
        <p:spPr>
          <a:xfrm>
            <a:off x="5869987" y="48434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1" name="Google Shape;731;p68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2" name="Google Shape;732;p68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3" name="Google Shape;733;p68"/>
          <p:cNvSpPr/>
          <p:nvPr/>
        </p:nvSpPr>
        <p:spPr>
          <a:xfrm>
            <a:off x="2446297" y="270010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4" name="Google Shape;734;p68"/>
          <p:cNvSpPr/>
          <p:nvPr/>
        </p:nvSpPr>
        <p:spPr>
          <a:xfrm>
            <a:off x="4347652" y="272325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5" name="Google Shape;735;p68"/>
          <p:cNvSpPr/>
          <p:nvPr/>
        </p:nvSpPr>
        <p:spPr>
          <a:xfrm>
            <a:off x="6248995" y="272336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69"/>
          <p:cNvSpPr txBox="1"/>
          <p:nvPr/>
        </p:nvSpPr>
        <p:spPr>
          <a:xfrm>
            <a:off x="333175" y="1540000"/>
            <a:ext cx="37305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rPr>
              <a:t>The algorithm then predicts the EUNIS classes over the entire extent of the image.</a:t>
            </a:r>
            <a:endParaRPr sz="1650">
              <a:solidFill>
                <a:srgbClr val="044656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550">
              <a:solidFill>
                <a:srgbClr val="04465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41" name="Google Shape;741;p69"/>
          <p:cNvSpPr txBox="1"/>
          <p:nvPr/>
        </p:nvSpPr>
        <p:spPr>
          <a:xfrm>
            <a:off x="4524750" y="1200225"/>
            <a:ext cx="18549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sz="21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42" name="Google Shape;742;p69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3" name="Google Shape;74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9325" y="1540000"/>
            <a:ext cx="1643475" cy="13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69"/>
          <p:cNvSpPr txBox="1"/>
          <p:nvPr/>
        </p:nvSpPr>
        <p:spPr>
          <a:xfrm>
            <a:off x="5763475" y="4450050"/>
            <a:ext cx="22152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Raw classification with EUNIS classes</a:t>
            </a:r>
            <a:endParaRPr sz="15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45" name="Google Shape;745;p69"/>
          <p:cNvCxnSpPr/>
          <p:nvPr/>
        </p:nvCxnSpPr>
        <p:spPr>
          <a:xfrm rot="-5400000" flipH="1">
            <a:off x="5285350" y="3251125"/>
            <a:ext cx="771300" cy="276000"/>
          </a:xfrm>
          <a:prstGeom prst="bentConnector3">
            <a:avLst>
              <a:gd name="adj1" fmla="val 10056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6" name="Google Shape;746;p69"/>
          <p:cNvCxnSpPr/>
          <p:nvPr/>
        </p:nvCxnSpPr>
        <p:spPr>
          <a:xfrm rot="5400000">
            <a:off x="7428925" y="3240625"/>
            <a:ext cx="803700" cy="295800"/>
          </a:xfrm>
          <a:prstGeom prst="bentConnector3">
            <a:avLst>
              <a:gd name="adj1" fmla="val 10038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47" name="Google Shape;74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4113" y="1483688"/>
            <a:ext cx="1252525" cy="14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69"/>
          <p:cNvSpPr txBox="1"/>
          <p:nvPr/>
        </p:nvSpPr>
        <p:spPr>
          <a:xfrm>
            <a:off x="7176463" y="1200225"/>
            <a:ext cx="16092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Sentinel 2 Data</a:t>
            </a:r>
            <a:endParaRPr sz="21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49" name="Google Shape;749;p69" title="Raw_v00.png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925" y="3108925"/>
            <a:ext cx="1316301" cy="1316301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69"/>
          <p:cNvSpPr/>
          <p:nvPr/>
        </p:nvSpPr>
        <p:spPr>
          <a:xfrm>
            <a:off x="544842" y="272161"/>
            <a:ext cx="1411200" cy="68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1" name="Google Shape;751;p69"/>
          <p:cNvSpPr/>
          <p:nvPr/>
        </p:nvSpPr>
        <p:spPr>
          <a:xfrm>
            <a:off x="2446210" y="267710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Integration</a:t>
            </a:r>
            <a:endParaRPr sz="14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2" name="Google Shape;752;p69"/>
          <p:cNvSpPr/>
          <p:nvPr/>
        </p:nvSpPr>
        <p:spPr>
          <a:xfrm>
            <a:off x="2067252" y="502629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69"/>
          <p:cNvSpPr/>
          <p:nvPr/>
        </p:nvSpPr>
        <p:spPr>
          <a:xfrm>
            <a:off x="4347577" y="272325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for habitats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4" name="Google Shape;754;p69"/>
          <p:cNvSpPr/>
          <p:nvPr/>
        </p:nvSpPr>
        <p:spPr>
          <a:xfrm>
            <a:off x="3968619" y="48568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69"/>
          <p:cNvSpPr/>
          <p:nvPr/>
        </p:nvSpPr>
        <p:spPr>
          <a:xfrm>
            <a:off x="6248945" y="272161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final map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EUNIS/HCI </a:t>
            </a:r>
            <a:endParaRPr/>
          </a:p>
        </p:txBody>
      </p:sp>
      <p:sp>
        <p:nvSpPr>
          <p:cNvPr id="756" name="Google Shape;756;p69"/>
          <p:cNvSpPr/>
          <p:nvPr/>
        </p:nvSpPr>
        <p:spPr>
          <a:xfrm>
            <a:off x="5869987" y="48434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7" name="Google Shape;757;p69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8" name="Google Shape;758;p69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9" name="Google Shape;759;p69"/>
          <p:cNvSpPr/>
          <p:nvPr/>
        </p:nvSpPr>
        <p:spPr>
          <a:xfrm>
            <a:off x="2446297" y="270010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60" name="Google Shape;760;p69"/>
          <p:cNvSpPr/>
          <p:nvPr/>
        </p:nvSpPr>
        <p:spPr>
          <a:xfrm>
            <a:off x="4347652" y="272325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61" name="Google Shape;761;p69"/>
          <p:cNvSpPr/>
          <p:nvPr/>
        </p:nvSpPr>
        <p:spPr>
          <a:xfrm>
            <a:off x="6248995" y="272336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70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70"/>
          <p:cNvSpPr/>
          <p:nvPr/>
        </p:nvSpPr>
        <p:spPr>
          <a:xfrm>
            <a:off x="544842" y="272161"/>
            <a:ext cx="1411200" cy="68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68" name="Google Shape;768;p70"/>
          <p:cNvSpPr/>
          <p:nvPr/>
        </p:nvSpPr>
        <p:spPr>
          <a:xfrm>
            <a:off x="2446210" y="267710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Integration</a:t>
            </a:r>
            <a:endParaRPr sz="14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69" name="Google Shape;769;p70"/>
          <p:cNvSpPr/>
          <p:nvPr/>
        </p:nvSpPr>
        <p:spPr>
          <a:xfrm>
            <a:off x="2067252" y="502629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0"/>
          <p:cNvSpPr/>
          <p:nvPr/>
        </p:nvSpPr>
        <p:spPr>
          <a:xfrm>
            <a:off x="4347577" y="272325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for habitats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1" name="Google Shape;771;p70"/>
          <p:cNvSpPr/>
          <p:nvPr/>
        </p:nvSpPr>
        <p:spPr>
          <a:xfrm>
            <a:off x="3968619" y="48568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0"/>
          <p:cNvSpPr/>
          <p:nvPr/>
        </p:nvSpPr>
        <p:spPr>
          <a:xfrm>
            <a:off x="6248945" y="272161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final map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EUNIS/HCI </a:t>
            </a:r>
            <a:endParaRPr/>
          </a:p>
        </p:txBody>
      </p:sp>
      <p:sp>
        <p:nvSpPr>
          <p:cNvPr id="773" name="Google Shape;773;p70"/>
          <p:cNvSpPr/>
          <p:nvPr/>
        </p:nvSpPr>
        <p:spPr>
          <a:xfrm>
            <a:off x="5869987" y="48434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4" name="Google Shape;774;p70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5" name="Google Shape;775;p70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6" name="Google Shape;776;p70"/>
          <p:cNvSpPr/>
          <p:nvPr/>
        </p:nvSpPr>
        <p:spPr>
          <a:xfrm>
            <a:off x="2446297" y="270010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7" name="Google Shape;777;p70"/>
          <p:cNvSpPr/>
          <p:nvPr/>
        </p:nvSpPr>
        <p:spPr>
          <a:xfrm>
            <a:off x="4347652" y="272325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8" name="Google Shape;778;p70"/>
          <p:cNvSpPr/>
          <p:nvPr/>
        </p:nvSpPr>
        <p:spPr>
          <a:xfrm>
            <a:off x="6248995" y="272336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79" name="Google Shape;779;p70" title="Raw_v00.pn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00" y="1246700"/>
            <a:ext cx="3667125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70"/>
          <p:cNvSpPr txBox="1"/>
          <p:nvPr/>
        </p:nvSpPr>
        <p:spPr>
          <a:xfrm>
            <a:off x="5593675" y="2014150"/>
            <a:ext cx="22152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Raw classification with EUNIS classes</a:t>
            </a:r>
            <a:endParaRPr sz="15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81" name="Google Shape;781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3600" y="2684375"/>
            <a:ext cx="3915351" cy="222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71"/>
          <p:cNvGrpSpPr/>
          <p:nvPr/>
        </p:nvGrpSpPr>
        <p:grpSpPr>
          <a:xfrm>
            <a:off x="1590113" y="3461663"/>
            <a:ext cx="6089700" cy="1262100"/>
            <a:chOff x="1600200" y="3240900"/>
            <a:chExt cx="6089700" cy="1262100"/>
          </a:xfrm>
        </p:grpSpPr>
        <p:sp>
          <p:nvSpPr>
            <p:cNvPr id="787" name="Google Shape;787;p71"/>
            <p:cNvSpPr txBox="1"/>
            <p:nvPr/>
          </p:nvSpPr>
          <p:spPr>
            <a:xfrm>
              <a:off x="1600200" y="3240900"/>
              <a:ext cx="30354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marR="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/>
              </a:pPr>
              <a:r>
                <a:rPr lang="en" sz="1250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Transportation Network</a:t>
              </a:r>
              <a:endParaRPr sz="12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marR="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/>
              </a:pPr>
              <a:r>
                <a:rPr lang="en" sz="1250" strike="sngStrike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Altitude</a:t>
              </a:r>
              <a:endParaRPr sz="1250" strike="sngStrike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/>
              </a:pPr>
              <a:r>
                <a:rPr lang="en" sz="1250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Rivers Network</a:t>
              </a:r>
              <a:endParaRPr sz="12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marR="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/>
              </a:pPr>
              <a:r>
                <a:rPr lang="en" sz="1250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Natural / Artificial water bodies</a:t>
              </a:r>
              <a:endParaRPr sz="12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marR="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/>
              </a:pPr>
              <a:r>
                <a:rPr lang="en" sz="1250" strike="sngStrike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Biogeography</a:t>
              </a:r>
              <a:endParaRPr sz="1250" strike="sngStrike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788" name="Google Shape;788;p71" descr="12"/>
            <p:cNvSpPr txBox="1"/>
            <p:nvPr/>
          </p:nvSpPr>
          <p:spPr>
            <a:xfrm>
              <a:off x="4800600" y="3240900"/>
              <a:ext cx="28893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 startAt="6"/>
              </a:pPr>
              <a:r>
                <a:rPr lang="en" sz="1250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Urban Areas</a:t>
              </a:r>
              <a:endParaRPr sz="12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 startAt="6"/>
              </a:pPr>
              <a:r>
                <a:rPr lang="en" sz="1250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Agrarian maps</a:t>
              </a:r>
              <a:endParaRPr sz="12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 startAt="6"/>
              </a:pPr>
              <a:r>
                <a:rPr lang="en" sz="1250" strike="sngStrike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Geological Formations</a:t>
              </a:r>
              <a:endParaRPr sz="1250" strike="sngStrike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 startAt="6"/>
              </a:pPr>
              <a:r>
                <a:rPr lang="en" sz="1250" strike="sngStrike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Habitat distribution</a:t>
              </a:r>
              <a:endParaRPr sz="1250" strike="sngStrike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 startAt="6"/>
              </a:pPr>
              <a:r>
                <a:rPr lang="en" sz="1250" strike="sngStrike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Bars locations</a:t>
              </a:r>
              <a:endParaRPr sz="1250" strike="sngStrike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789" name="Google Shape;789;p71"/>
          <p:cNvSpPr txBox="1"/>
          <p:nvPr/>
        </p:nvSpPr>
        <p:spPr>
          <a:xfrm>
            <a:off x="333175" y="1219200"/>
            <a:ext cx="34608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rPr>
              <a:t>Reclassification of the pixels, without considering the algorithm's prediction.</a:t>
            </a:r>
            <a:endParaRPr sz="1800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90" name="Google Shape;790;p71"/>
          <p:cNvSpPr txBox="1"/>
          <p:nvPr/>
        </p:nvSpPr>
        <p:spPr>
          <a:xfrm>
            <a:off x="515400" y="2474700"/>
            <a:ext cx="28374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Find the intruder:</a:t>
            </a:r>
            <a:endParaRPr sz="27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91" name="Google Shape;791;p71" title="Recurso 1.pn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650" y="1476150"/>
            <a:ext cx="1371598" cy="1752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2" name="Google Shape;792;p71"/>
          <p:cNvGrpSpPr/>
          <p:nvPr/>
        </p:nvGrpSpPr>
        <p:grpSpPr>
          <a:xfrm>
            <a:off x="1590113" y="3461675"/>
            <a:ext cx="6089700" cy="1262100"/>
            <a:chOff x="1560700" y="-802837"/>
            <a:chExt cx="6089700" cy="1262100"/>
          </a:xfrm>
        </p:grpSpPr>
        <p:sp>
          <p:nvSpPr>
            <p:cNvPr id="793" name="Google Shape;793;p71"/>
            <p:cNvSpPr txBox="1"/>
            <p:nvPr/>
          </p:nvSpPr>
          <p:spPr>
            <a:xfrm>
              <a:off x="1560700" y="-802837"/>
              <a:ext cx="30354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marR="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/>
              </a:pPr>
              <a:r>
                <a:rPr lang="en" sz="1250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Transportation Network</a:t>
              </a:r>
              <a:endParaRPr sz="12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marR="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/>
              </a:pPr>
              <a:r>
                <a:rPr lang="en" sz="1250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Altitude</a:t>
              </a:r>
              <a:endParaRPr sz="12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marR="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/>
              </a:pPr>
              <a:r>
                <a:rPr lang="en" sz="1250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Rivers Network</a:t>
              </a:r>
              <a:endParaRPr sz="12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marR="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/>
              </a:pPr>
              <a:r>
                <a:rPr lang="en" sz="1250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Natural / Artificial water bodies</a:t>
              </a:r>
              <a:endParaRPr sz="12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marR="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/>
              </a:pPr>
              <a:r>
                <a:rPr lang="en" sz="1250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Biogeography</a:t>
              </a:r>
              <a:endParaRPr sz="12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794" name="Google Shape;794;p71" descr="12"/>
            <p:cNvSpPr txBox="1"/>
            <p:nvPr/>
          </p:nvSpPr>
          <p:spPr>
            <a:xfrm>
              <a:off x="4761100" y="-802837"/>
              <a:ext cx="28893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 startAt="6"/>
              </a:pPr>
              <a:r>
                <a:rPr lang="en" sz="1250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Urban Areas</a:t>
              </a:r>
              <a:endParaRPr sz="12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 startAt="6"/>
              </a:pPr>
              <a:r>
                <a:rPr lang="en" sz="1250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Agrarian maps</a:t>
              </a:r>
              <a:endParaRPr sz="12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 startAt="6"/>
              </a:pPr>
              <a:r>
                <a:rPr lang="en" sz="1250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Geological Formations</a:t>
              </a:r>
              <a:endParaRPr sz="12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 startAt="6"/>
              </a:pPr>
              <a:r>
                <a:rPr lang="en" sz="1250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Habitat distribution</a:t>
              </a:r>
              <a:endParaRPr sz="12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457200" lvl="0" indent="-307975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656"/>
                </a:buClr>
                <a:buSzPts val="1250"/>
                <a:buFont typeface="Nunito Sans"/>
                <a:buAutoNum type="arabicPeriod" startAt="6"/>
              </a:pPr>
              <a:r>
                <a:rPr lang="en" sz="1250">
                  <a:solidFill>
                    <a:srgbClr val="04465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Bars locations</a:t>
              </a:r>
              <a:endParaRPr sz="12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795" name="Google Shape;795;p71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71"/>
          <p:cNvSpPr/>
          <p:nvPr/>
        </p:nvSpPr>
        <p:spPr>
          <a:xfrm>
            <a:off x="544842" y="272161"/>
            <a:ext cx="1411200" cy="68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7" name="Google Shape;797;p71"/>
          <p:cNvSpPr/>
          <p:nvPr/>
        </p:nvSpPr>
        <p:spPr>
          <a:xfrm>
            <a:off x="2446210" y="267710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Integration</a:t>
            </a:r>
            <a:endParaRPr sz="14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8" name="Google Shape;798;p71"/>
          <p:cNvSpPr/>
          <p:nvPr/>
        </p:nvSpPr>
        <p:spPr>
          <a:xfrm>
            <a:off x="2067252" y="502629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71"/>
          <p:cNvSpPr/>
          <p:nvPr/>
        </p:nvSpPr>
        <p:spPr>
          <a:xfrm>
            <a:off x="4347577" y="272325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for habitats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0" name="Google Shape;800;p71"/>
          <p:cNvSpPr/>
          <p:nvPr/>
        </p:nvSpPr>
        <p:spPr>
          <a:xfrm>
            <a:off x="3968619" y="48568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71"/>
          <p:cNvSpPr/>
          <p:nvPr/>
        </p:nvSpPr>
        <p:spPr>
          <a:xfrm>
            <a:off x="6248945" y="272161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final map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EUNIS/HCI </a:t>
            </a:r>
            <a:endParaRPr/>
          </a:p>
        </p:txBody>
      </p:sp>
      <p:sp>
        <p:nvSpPr>
          <p:cNvPr id="802" name="Google Shape;802;p71"/>
          <p:cNvSpPr/>
          <p:nvPr/>
        </p:nvSpPr>
        <p:spPr>
          <a:xfrm>
            <a:off x="5869987" y="48434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3" name="Google Shape;803;p71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4" name="Google Shape;804;p71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5" name="Google Shape;805;p71"/>
          <p:cNvSpPr/>
          <p:nvPr/>
        </p:nvSpPr>
        <p:spPr>
          <a:xfrm>
            <a:off x="4347652" y="272325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6" name="Google Shape;806;p71"/>
          <p:cNvSpPr/>
          <p:nvPr/>
        </p:nvSpPr>
        <p:spPr>
          <a:xfrm>
            <a:off x="6248995" y="272336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7" name="Google Shape;807;p71"/>
          <p:cNvSpPr/>
          <p:nvPr/>
        </p:nvSpPr>
        <p:spPr>
          <a:xfrm>
            <a:off x="544992" y="274436"/>
            <a:ext cx="1411200" cy="6804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72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3" name="Google Shape;813;p72" title="Raw_v00.pn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00" y="1246700"/>
            <a:ext cx="3667125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72"/>
          <p:cNvSpPr/>
          <p:nvPr/>
        </p:nvSpPr>
        <p:spPr>
          <a:xfrm>
            <a:off x="2823425" y="3094725"/>
            <a:ext cx="777600" cy="613800"/>
          </a:xfrm>
          <a:prstGeom prst="rect">
            <a:avLst/>
          </a:prstGeom>
          <a:solidFill>
            <a:srgbClr val="D7E0E2">
              <a:alpha val="49020"/>
            </a:srgbClr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5" name="Google Shape;815;p72" title="DTL_V02.png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900" y="2796651"/>
            <a:ext cx="1932400" cy="21171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6" name="Google Shape;816;p72" title="DTL_V03.png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325" y="2796638"/>
            <a:ext cx="1932400" cy="21171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17" name="Google Shape;817;p72"/>
          <p:cNvSpPr txBox="1"/>
          <p:nvPr/>
        </p:nvSpPr>
        <p:spPr>
          <a:xfrm>
            <a:off x="4730950" y="1886525"/>
            <a:ext cx="22704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0797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4656"/>
              </a:buClr>
              <a:buSzPts val="1250"/>
              <a:buFont typeface="Proxima Nova"/>
              <a:buAutoNum type="arabicPeriod"/>
            </a:pPr>
            <a:r>
              <a:rPr lang="en" sz="12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Transportation Network</a:t>
            </a:r>
            <a:endParaRPr sz="12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0797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4656"/>
              </a:buClr>
              <a:buSzPts val="1250"/>
              <a:buFont typeface="Proxima Nova"/>
              <a:buAutoNum type="arabicPeriod"/>
            </a:pPr>
            <a:r>
              <a:rPr lang="en" sz="12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Rivers Network</a:t>
            </a:r>
            <a:endParaRPr sz="12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0797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4656"/>
              </a:buClr>
              <a:buSzPts val="1250"/>
              <a:buFont typeface="Proxima Nova"/>
              <a:buAutoNum type="arabicPeriod"/>
            </a:pPr>
            <a:r>
              <a:rPr lang="en" sz="12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Urban Areas</a:t>
            </a:r>
            <a:endParaRPr sz="12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8" name="Google Shape;818;p72"/>
          <p:cNvSpPr txBox="1"/>
          <p:nvPr/>
        </p:nvSpPr>
        <p:spPr>
          <a:xfrm>
            <a:off x="4652500" y="1329650"/>
            <a:ext cx="27465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Examples:</a:t>
            </a:r>
            <a:endParaRPr sz="27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9" name="Google Shape;819;p72"/>
          <p:cNvSpPr/>
          <p:nvPr/>
        </p:nvSpPr>
        <p:spPr>
          <a:xfrm>
            <a:off x="544842" y="272161"/>
            <a:ext cx="1411200" cy="68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0" name="Google Shape;820;p72"/>
          <p:cNvSpPr/>
          <p:nvPr/>
        </p:nvSpPr>
        <p:spPr>
          <a:xfrm>
            <a:off x="2446210" y="267710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Integration</a:t>
            </a:r>
            <a:endParaRPr sz="14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1" name="Google Shape;821;p72"/>
          <p:cNvSpPr/>
          <p:nvPr/>
        </p:nvSpPr>
        <p:spPr>
          <a:xfrm>
            <a:off x="2067252" y="502629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72"/>
          <p:cNvSpPr/>
          <p:nvPr/>
        </p:nvSpPr>
        <p:spPr>
          <a:xfrm>
            <a:off x="4347577" y="272325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for habitats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3" name="Google Shape;823;p72"/>
          <p:cNvSpPr/>
          <p:nvPr/>
        </p:nvSpPr>
        <p:spPr>
          <a:xfrm>
            <a:off x="3968619" y="48568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72"/>
          <p:cNvSpPr/>
          <p:nvPr/>
        </p:nvSpPr>
        <p:spPr>
          <a:xfrm>
            <a:off x="6248945" y="272161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final map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EUNIS/HCI </a:t>
            </a:r>
            <a:endParaRPr/>
          </a:p>
        </p:txBody>
      </p:sp>
      <p:sp>
        <p:nvSpPr>
          <p:cNvPr id="825" name="Google Shape;825;p72"/>
          <p:cNvSpPr/>
          <p:nvPr/>
        </p:nvSpPr>
        <p:spPr>
          <a:xfrm>
            <a:off x="5869987" y="48434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6" name="Google Shape;826;p72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7" name="Google Shape;827;p72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8" name="Google Shape;828;p72"/>
          <p:cNvSpPr/>
          <p:nvPr/>
        </p:nvSpPr>
        <p:spPr>
          <a:xfrm>
            <a:off x="4347652" y="272325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4902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9" name="Google Shape;829;p72"/>
          <p:cNvSpPr/>
          <p:nvPr/>
        </p:nvSpPr>
        <p:spPr>
          <a:xfrm>
            <a:off x="6248995" y="272336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4902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72"/>
          <p:cNvSpPr/>
          <p:nvPr/>
        </p:nvSpPr>
        <p:spPr>
          <a:xfrm>
            <a:off x="544992" y="274436"/>
            <a:ext cx="1411200" cy="680400"/>
          </a:xfrm>
          <a:prstGeom prst="roundRect">
            <a:avLst>
              <a:gd name="adj" fmla="val 16667"/>
            </a:avLst>
          </a:prstGeom>
          <a:solidFill>
            <a:srgbClr val="D7E0E2">
              <a:alpha val="4902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31" name="Google Shape;831;p72"/>
          <p:cNvSpPr/>
          <p:nvPr/>
        </p:nvSpPr>
        <p:spPr>
          <a:xfrm>
            <a:off x="544842" y="272161"/>
            <a:ext cx="1411200" cy="68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32" name="Google Shape;832;p72"/>
          <p:cNvSpPr/>
          <p:nvPr/>
        </p:nvSpPr>
        <p:spPr>
          <a:xfrm>
            <a:off x="2446210" y="267710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Integration</a:t>
            </a:r>
            <a:endParaRPr sz="14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33" name="Google Shape;833;p72"/>
          <p:cNvSpPr/>
          <p:nvPr/>
        </p:nvSpPr>
        <p:spPr>
          <a:xfrm>
            <a:off x="2067252" y="502629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72"/>
          <p:cNvSpPr/>
          <p:nvPr/>
        </p:nvSpPr>
        <p:spPr>
          <a:xfrm>
            <a:off x="4347577" y="272325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for habitats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35" name="Google Shape;835;p72"/>
          <p:cNvSpPr/>
          <p:nvPr/>
        </p:nvSpPr>
        <p:spPr>
          <a:xfrm>
            <a:off x="3968619" y="48568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72"/>
          <p:cNvSpPr/>
          <p:nvPr/>
        </p:nvSpPr>
        <p:spPr>
          <a:xfrm>
            <a:off x="6248945" y="272161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final map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EUNIS/HCI </a:t>
            </a:r>
            <a:endParaRPr/>
          </a:p>
        </p:txBody>
      </p:sp>
      <p:sp>
        <p:nvSpPr>
          <p:cNvPr id="837" name="Google Shape;837;p72"/>
          <p:cNvSpPr/>
          <p:nvPr/>
        </p:nvSpPr>
        <p:spPr>
          <a:xfrm>
            <a:off x="5869987" y="48434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8" name="Google Shape;838;p72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9" name="Google Shape;839;p72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0" name="Google Shape;840;p72"/>
          <p:cNvSpPr/>
          <p:nvPr/>
        </p:nvSpPr>
        <p:spPr>
          <a:xfrm>
            <a:off x="4347652" y="272325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1" name="Google Shape;841;p72"/>
          <p:cNvSpPr/>
          <p:nvPr/>
        </p:nvSpPr>
        <p:spPr>
          <a:xfrm>
            <a:off x="6248995" y="272336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2" name="Google Shape;842;p72"/>
          <p:cNvSpPr/>
          <p:nvPr/>
        </p:nvSpPr>
        <p:spPr>
          <a:xfrm>
            <a:off x="544992" y="274436"/>
            <a:ext cx="1411200" cy="6804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3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8" name="Google Shape;848;p73" title="Raw_v00.pn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00" y="1246700"/>
            <a:ext cx="3667125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73"/>
          <p:cNvSpPr/>
          <p:nvPr/>
        </p:nvSpPr>
        <p:spPr>
          <a:xfrm>
            <a:off x="2823425" y="3094725"/>
            <a:ext cx="777600" cy="613800"/>
          </a:xfrm>
          <a:prstGeom prst="rect">
            <a:avLst/>
          </a:prstGeom>
          <a:solidFill>
            <a:srgbClr val="D7E0E2">
              <a:alpha val="49020"/>
            </a:srgbClr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0" name="Google Shape;850;p73" title="DTL_end.png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00" y="1246700"/>
            <a:ext cx="3667125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73"/>
          <p:cNvSpPr txBox="1"/>
          <p:nvPr/>
        </p:nvSpPr>
        <p:spPr>
          <a:xfrm>
            <a:off x="4743525" y="1419075"/>
            <a:ext cx="3588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 classes</a:t>
            </a:r>
            <a:endParaRPr sz="15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52" name="Google Shape;852;p73"/>
          <p:cNvSpPr/>
          <p:nvPr/>
        </p:nvSpPr>
        <p:spPr>
          <a:xfrm>
            <a:off x="544842" y="272161"/>
            <a:ext cx="1411200" cy="68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53" name="Google Shape;853;p73"/>
          <p:cNvSpPr/>
          <p:nvPr/>
        </p:nvSpPr>
        <p:spPr>
          <a:xfrm>
            <a:off x="2446210" y="267710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Integration</a:t>
            </a:r>
            <a:endParaRPr sz="14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54" name="Google Shape;854;p73"/>
          <p:cNvSpPr/>
          <p:nvPr/>
        </p:nvSpPr>
        <p:spPr>
          <a:xfrm>
            <a:off x="2067252" y="502629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73"/>
          <p:cNvSpPr/>
          <p:nvPr/>
        </p:nvSpPr>
        <p:spPr>
          <a:xfrm>
            <a:off x="4347577" y="272325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for habitats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56" name="Google Shape;856;p73"/>
          <p:cNvSpPr/>
          <p:nvPr/>
        </p:nvSpPr>
        <p:spPr>
          <a:xfrm>
            <a:off x="3968619" y="48568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73"/>
          <p:cNvSpPr/>
          <p:nvPr/>
        </p:nvSpPr>
        <p:spPr>
          <a:xfrm>
            <a:off x="6248945" y="272161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final map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EUNIS/HCI </a:t>
            </a:r>
            <a:endParaRPr/>
          </a:p>
        </p:txBody>
      </p:sp>
      <p:sp>
        <p:nvSpPr>
          <p:cNvPr id="858" name="Google Shape;858;p73"/>
          <p:cNvSpPr/>
          <p:nvPr/>
        </p:nvSpPr>
        <p:spPr>
          <a:xfrm>
            <a:off x="5869987" y="48434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9" name="Google Shape;859;p73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0" name="Google Shape;860;p73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1" name="Google Shape;861;p73"/>
          <p:cNvSpPr/>
          <p:nvPr/>
        </p:nvSpPr>
        <p:spPr>
          <a:xfrm>
            <a:off x="4347652" y="272325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62" name="Google Shape;862;p73"/>
          <p:cNvSpPr/>
          <p:nvPr/>
        </p:nvSpPr>
        <p:spPr>
          <a:xfrm>
            <a:off x="6248995" y="272336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63" name="Google Shape;863;p73"/>
          <p:cNvSpPr/>
          <p:nvPr/>
        </p:nvSpPr>
        <p:spPr>
          <a:xfrm>
            <a:off x="544992" y="274436"/>
            <a:ext cx="1411200" cy="6804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64" name="Google Shape;864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3596" y="2103250"/>
            <a:ext cx="3588978" cy="2810774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73"/>
          <p:cNvSpPr/>
          <p:nvPr/>
        </p:nvSpPr>
        <p:spPr>
          <a:xfrm>
            <a:off x="4743600" y="4031725"/>
            <a:ext cx="3588900" cy="882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4"/>
          <p:cNvSpPr txBox="1"/>
          <p:nvPr/>
        </p:nvSpPr>
        <p:spPr>
          <a:xfrm>
            <a:off x="492525" y="1196700"/>
            <a:ext cx="34605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7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Based on thematic layers</a:t>
            </a:r>
            <a:endParaRPr sz="1200">
              <a:solidFill>
                <a:srgbClr val="044656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rPr>
              <a:t>Reclassification of the pixels, considering the prediction value and the interaction with other thematic layers.</a:t>
            </a:r>
            <a:endParaRPr sz="1350">
              <a:solidFill>
                <a:srgbClr val="04465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71" name="Google Shape;871;p74"/>
          <p:cNvSpPr txBox="1"/>
          <p:nvPr/>
        </p:nvSpPr>
        <p:spPr>
          <a:xfrm>
            <a:off x="520925" y="2390750"/>
            <a:ext cx="30264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Example:</a:t>
            </a:r>
            <a:endParaRPr sz="950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01625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44656"/>
              </a:buClr>
              <a:buSzPts val="1150"/>
              <a:buFont typeface="Nunito Sans"/>
              <a:buChar char="●"/>
            </a:pPr>
            <a:r>
              <a:rPr lang="en" sz="11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rPr>
              <a:t>Digital Model Terrain</a:t>
            </a:r>
            <a:endParaRPr sz="1150">
              <a:solidFill>
                <a:srgbClr val="04465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72" name="Google Shape;872;p74"/>
          <p:cNvSpPr/>
          <p:nvPr/>
        </p:nvSpPr>
        <p:spPr>
          <a:xfrm>
            <a:off x="6353300" y="5057100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873" name="Google Shape;873;p74"/>
          <p:cNvGraphicFramePr/>
          <p:nvPr/>
        </p:nvGraphicFramePr>
        <p:xfrm>
          <a:off x="5161988" y="1549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{FC8A3D04-2F29-4DA4-8D00-CB47574A79DF}</a:tableStyleId>
              </a:tblPr>
              <a:tblGrid>
                <a:gridCol w="102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EUNIS Class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Altitude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New Class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E2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600  &lt; 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E2.234 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E2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600 &gt;= 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E2.31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74" name="Google Shape;874;p74"/>
          <p:cNvGraphicFramePr/>
          <p:nvPr/>
        </p:nvGraphicFramePr>
        <p:xfrm>
          <a:off x="5162000" y="4201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{FC8A3D04-2F29-4DA4-8D00-CB47574A79DF}</a:tableStyleId>
              </a:tblPr>
              <a:tblGrid>
                <a:gridCol w="102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EUNIS </a:t>
                      </a:r>
                      <a:r>
                        <a:rPr lang="en" sz="1100">
                          <a:solidFill>
                            <a:schemeClr val="dk1"/>
                          </a:solidFill>
                        </a:rPr>
                        <a:t>Class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Slope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Distribution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New Class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G1.%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&gt; 40º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✔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G1.A4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75" name="Google Shape;875;p74"/>
          <p:cNvGraphicFramePr/>
          <p:nvPr/>
        </p:nvGraphicFramePr>
        <p:xfrm>
          <a:off x="5162000" y="306948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{FC8A3D04-2F29-4DA4-8D00-CB47574A79DF}</a:tableStyleId>
              </a:tblPr>
              <a:tblGrid>
                <a:gridCol w="100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EUNIS Class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Distance to river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New Class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G1.%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&lt; x meters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G1.2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76" name="Google Shape;876;p74"/>
          <p:cNvSpPr txBox="1"/>
          <p:nvPr/>
        </p:nvSpPr>
        <p:spPr>
          <a:xfrm>
            <a:off x="5209800" y="1293775"/>
            <a:ext cx="27633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Grasslands habitats</a:t>
            </a:r>
            <a:endParaRPr sz="6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7" name="Google Shape;877;p74"/>
          <p:cNvSpPr txBox="1"/>
          <p:nvPr/>
        </p:nvSpPr>
        <p:spPr>
          <a:xfrm>
            <a:off x="5162000" y="2821174"/>
            <a:ext cx="29181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Riparian Forest</a:t>
            </a:r>
            <a:endParaRPr sz="6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8" name="Google Shape;878;p74"/>
          <p:cNvSpPr txBox="1"/>
          <p:nvPr/>
        </p:nvSpPr>
        <p:spPr>
          <a:xfrm>
            <a:off x="5162000" y="3956700"/>
            <a:ext cx="36960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Ravine Forest</a:t>
            </a:r>
            <a:endParaRPr sz="6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9" name="Google Shape;879;p74"/>
          <p:cNvSpPr txBox="1"/>
          <p:nvPr/>
        </p:nvSpPr>
        <p:spPr>
          <a:xfrm>
            <a:off x="520925" y="3133225"/>
            <a:ext cx="3026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162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4656"/>
              </a:buClr>
              <a:buSzPts val="1150"/>
              <a:buFont typeface="Nunito Sans"/>
              <a:buChar char="●"/>
            </a:pPr>
            <a:r>
              <a:rPr lang="en" sz="11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rPr>
              <a:t>Rivers Network</a:t>
            </a:r>
            <a:endParaRPr sz="1150">
              <a:solidFill>
                <a:srgbClr val="04465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0" name="Google Shape;880;p74"/>
          <p:cNvSpPr txBox="1"/>
          <p:nvPr/>
        </p:nvSpPr>
        <p:spPr>
          <a:xfrm>
            <a:off x="520925" y="3382500"/>
            <a:ext cx="3026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1625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44656"/>
              </a:buClr>
              <a:buSzPts val="1150"/>
              <a:buFont typeface="Nunito Sans"/>
              <a:buChar char="●"/>
            </a:pPr>
            <a:r>
              <a:rPr lang="en" sz="11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rPr>
              <a:t>Slope</a:t>
            </a:r>
            <a:endParaRPr sz="1150">
              <a:solidFill>
                <a:srgbClr val="044656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01625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44656"/>
              </a:buClr>
              <a:buSzPts val="1150"/>
              <a:buFont typeface="Nunito Sans"/>
              <a:buChar char="●"/>
            </a:pPr>
            <a:r>
              <a:rPr lang="en" sz="11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rPr>
              <a:t>Habitats distribution</a:t>
            </a:r>
            <a:endParaRPr sz="1150">
              <a:solidFill>
                <a:srgbClr val="04465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1" name="Google Shape;881;p74"/>
          <p:cNvSpPr/>
          <p:nvPr/>
        </p:nvSpPr>
        <p:spPr>
          <a:xfrm>
            <a:off x="544842" y="272161"/>
            <a:ext cx="1411200" cy="68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82" name="Google Shape;882;p74"/>
          <p:cNvSpPr/>
          <p:nvPr/>
        </p:nvSpPr>
        <p:spPr>
          <a:xfrm>
            <a:off x="2446210" y="267710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Integration</a:t>
            </a:r>
            <a:endParaRPr sz="14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83" name="Google Shape;883;p74"/>
          <p:cNvSpPr/>
          <p:nvPr/>
        </p:nvSpPr>
        <p:spPr>
          <a:xfrm>
            <a:off x="2067252" y="502629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74"/>
          <p:cNvSpPr/>
          <p:nvPr/>
        </p:nvSpPr>
        <p:spPr>
          <a:xfrm>
            <a:off x="4347577" y="272325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for habitats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85" name="Google Shape;885;p74"/>
          <p:cNvSpPr/>
          <p:nvPr/>
        </p:nvSpPr>
        <p:spPr>
          <a:xfrm>
            <a:off x="3968619" y="48568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74"/>
          <p:cNvSpPr/>
          <p:nvPr/>
        </p:nvSpPr>
        <p:spPr>
          <a:xfrm>
            <a:off x="6248945" y="272161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final map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EUNIS/HCI </a:t>
            </a:r>
            <a:endParaRPr/>
          </a:p>
        </p:txBody>
      </p:sp>
      <p:sp>
        <p:nvSpPr>
          <p:cNvPr id="887" name="Google Shape;887;p74"/>
          <p:cNvSpPr/>
          <p:nvPr/>
        </p:nvSpPr>
        <p:spPr>
          <a:xfrm>
            <a:off x="5869987" y="48434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8" name="Google Shape;888;p74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9" name="Google Shape;889;p74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0" name="Google Shape;890;p74"/>
          <p:cNvSpPr/>
          <p:nvPr/>
        </p:nvSpPr>
        <p:spPr>
          <a:xfrm>
            <a:off x="6248995" y="272336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1" name="Google Shape;891;p74"/>
          <p:cNvSpPr/>
          <p:nvPr/>
        </p:nvSpPr>
        <p:spPr>
          <a:xfrm>
            <a:off x="544992" y="274436"/>
            <a:ext cx="1411200" cy="6804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2" name="Google Shape;892;p74"/>
          <p:cNvSpPr/>
          <p:nvPr/>
        </p:nvSpPr>
        <p:spPr>
          <a:xfrm>
            <a:off x="2446297" y="271335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Google Shape;897;p75" title="RTL_MDT.pn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900" y="2796650"/>
            <a:ext cx="1932400" cy="21171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8" name="Google Shape;898;p75" title="RTL_Grasslands.png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900" y="2796650"/>
            <a:ext cx="1932400" cy="21171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9" name="Google Shape;899;p75" title="RTL_Grasslands_V00.png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325" y="2796650"/>
            <a:ext cx="1932400" cy="21171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00" name="Google Shape;900;p75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1" name="Google Shape;901;p75" title="Raw_v00.png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00" y="1246700"/>
            <a:ext cx="3667125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75"/>
          <p:cNvSpPr/>
          <p:nvPr/>
        </p:nvSpPr>
        <p:spPr>
          <a:xfrm>
            <a:off x="2823425" y="3094725"/>
            <a:ext cx="777600" cy="613800"/>
          </a:xfrm>
          <a:prstGeom prst="rect">
            <a:avLst/>
          </a:prstGeom>
          <a:solidFill>
            <a:srgbClr val="D7E0E2">
              <a:alpha val="49020"/>
            </a:srgbClr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3" name="Google Shape;903;p75" title="DTL_end.png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00" y="1246700"/>
            <a:ext cx="3667125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75"/>
          <p:cNvSpPr/>
          <p:nvPr/>
        </p:nvSpPr>
        <p:spPr>
          <a:xfrm>
            <a:off x="544842" y="272161"/>
            <a:ext cx="1411200" cy="68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5" name="Google Shape;905;p75"/>
          <p:cNvSpPr/>
          <p:nvPr/>
        </p:nvSpPr>
        <p:spPr>
          <a:xfrm>
            <a:off x="2446210" y="267710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Integration</a:t>
            </a:r>
            <a:endParaRPr sz="14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6" name="Google Shape;906;p75"/>
          <p:cNvSpPr/>
          <p:nvPr/>
        </p:nvSpPr>
        <p:spPr>
          <a:xfrm>
            <a:off x="2067252" y="502629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75"/>
          <p:cNvSpPr/>
          <p:nvPr/>
        </p:nvSpPr>
        <p:spPr>
          <a:xfrm>
            <a:off x="4347577" y="272325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for habitats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8" name="Google Shape;908;p75"/>
          <p:cNvSpPr/>
          <p:nvPr/>
        </p:nvSpPr>
        <p:spPr>
          <a:xfrm>
            <a:off x="3968619" y="48568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75"/>
          <p:cNvSpPr/>
          <p:nvPr/>
        </p:nvSpPr>
        <p:spPr>
          <a:xfrm>
            <a:off x="6248945" y="272161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final map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EUNIS/HCI </a:t>
            </a:r>
            <a:endParaRPr/>
          </a:p>
        </p:txBody>
      </p:sp>
      <p:sp>
        <p:nvSpPr>
          <p:cNvPr id="910" name="Google Shape;910;p75"/>
          <p:cNvSpPr/>
          <p:nvPr/>
        </p:nvSpPr>
        <p:spPr>
          <a:xfrm>
            <a:off x="5869987" y="48434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1" name="Google Shape;911;p75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2" name="Google Shape;912;p75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13" name="Google Shape;913;p75"/>
          <p:cNvSpPr/>
          <p:nvPr/>
        </p:nvSpPr>
        <p:spPr>
          <a:xfrm>
            <a:off x="6248995" y="272336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4902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75"/>
          <p:cNvSpPr/>
          <p:nvPr/>
        </p:nvSpPr>
        <p:spPr>
          <a:xfrm>
            <a:off x="544992" y="274436"/>
            <a:ext cx="1411200" cy="680400"/>
          </a:xfrm>
          <a:prstGeom prst="roundRect">
            <a:avLst>
              <a:gd name="adj" fmla="val 16667"/>
            </a:avLst>
          </a:prstGeom>
          <a:solidFill>
            <a:srgbClr val="D7E0E2">
              <a:alpha val="4902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5" name="Google Shape;915;p75"/>
          <p:cNvSpPr/>
          <p:nvPr/>
        </p:nvSpPr>
        <p:spPr>
          <a:xfrm>
            <a:off x="2446297" y="271335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4902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6" name="Google Shape;916;p75"/>
          <p:cNvSpPr txBox="1"/>
          <p:nvPr/>
        </p:nvSpPr>
        <p:spPr>
          <a:xfrm>
            <a:off x="4572000" y="1056575"/>
            <a:ext cx="25560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Grasslands habitats:</a:t>
            </a:r>
            <a:endParaRPr sz="17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7" name="Google Shape;917;p75"/>
          <p:cNvSpPr/>
          <p:nvPr/>
        </p:nvSpPr>
        <p:spPr>
          <a:xfrm>
            <a:off x="3235625" y="2242500"/>
            <a:ext cx="541800" cy="570900"/>
          </a:xfrm>
          <a:prstGeom prst="rect">
            <a:avLst/>
          </a:prstGeom>
          <a:solidFill>
            <a:srgbClr val="D7E0E2">
              <a:alpha val="49020"/>
            </a:srgbClr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918" name="Google Shape;918;p75"/>
          <p:cNvGraphicFramePr/>
          <p:nvPr/>
        </p:nvGraphicFramePr>
        <p:xfrm>
          <a:off x="5983188" y="1608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{FC8A3D04-2F29-4DA4-8D00-CB47574A79DF}</a:tableStyleId>
              </a:tblPr>
              <a:tblGrid>
                <a:gridCol w="102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EUNIS Class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Altitude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New Class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E2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600  &lt; 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E2.234 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E2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600 &gt;= 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E2.31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76" title="RTL_MDT_rives.pn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900" y="2796650"/>
            <a:ext cx="1932400" cy="21171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4" name="Google Shape;924;p76" title="RTL_rives.png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900" y="2796650"/>
            <a:ext cx="1932400" cy="21171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5" name="Google Shape;925;p76" title="RTL_Grasslands.png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325" y="2796650"/>
            <a:ext cx="1932400" cy="21171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26" name="Google Shape;926;p76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7" name="Google Shape;927;p76" title="Raw_v00.png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00" y="1246700"/>
            <a:ext cx="3667125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76"/>
          <p:cNvSpPr/>
          <p:nvPr/>
        </p:nvSpPr>
        <p:spPr>
          <a:xfrm>
            <a:off x="2823425" y="3094725"/>
            <a:ext cx="777600" cy="613800"/>
          </a:xfrm>
          <a:prstGeom prst="rect">
            <a:avLst/>
          </a:prstGeom>
          <a:solidFill>
            <a:srgbClr val="D7E0E2">
              <a:alpha val="49020"/>
            </a:srgbClr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9" name="Google Shape;929;p76" title="DTL_end.png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00" y="1246700"/>
            <a:ext cx="3667125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76"/>
          <p:cNvSpPr/>
          <p:nvPr/>
        </p:nvSpPr>
        <p:spPr>
          <a:xfrm>
            <a:off x="3235625" y="2242500"/>
            <a:ext cx="541800" cy="570900"/>
          </a:xfrm>
          <a:prstGeom prst="rect">
            <a:avLst/>
          </a:prstGeom>
          <a:solidFill>
            <a:srgbClr val="D7E0E2">
              <a:alpha val="49020"/>
            </a:srgbClr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76"/>
          <p:cNvSpPr txBox="1"/>
          <p:nvPr/>
        </p:nvSpPr>
        <p:spPr>
          <a:xfrm>
            <a:off x="4572000" y="1056575"/>
            <a:ext cx="25560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Riparian forest:</a:t>
            </a:r>
            <a:endParaRPr sz="17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aphicFrame>
        <p:nvGraphicFramePr>
          <p:cNvPr id="932" name="Google Shape;932;p76"/>
          <p:cNvGraphicFramePr/>
          <p:nvPr/>
        </p:nvGraphicFramePr>
        <p:xfrm>
          <a:off x="5367300" y="1756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{FC8A3D04-2F29-4DA4-8D00-CB47574A79DF}</a:tableStyleId>
              </a:tblPr>
              <a:tblGrid>
                <a:gridCol w="117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EUNIS Class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Distance to river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New Class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G1.%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&lt; x meters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G1.2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33" name="Google Shape;933;p76"/>
          <p:cNvSpPr/>
          <p:nvPr/>
        </p:nvSpPr>
        <p:spPr>
          <a:xfrm>
            <a:off x="544842" y="272161"/>
            <a:ext cx="1411200" cy="68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34" name="Google Shape;934;p76"/>
          <p:cNvSpPr/>
          <p:nvPr/>
        </p:nvSpPr>
        <p:spPr>
          <a:xfrm>
            <a:off x="2446210" y="267710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Integration</a:t>
            </a:r>
            <a:endParaRPr sz="14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35" name="Google Shape;935;p76"/>
          <p:cNvSpPr/>
          <p:nvPr/>
        </p:nvSpPr>
        <p:spPr>
          <a:xfrm>
            <a:off x="2067252" y="502629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76"/>
          <p:cNvSpPr/>
          <p:nvPr/>
        </p:nvSpPr>
        <p:spPr>
          <a:xfrm>
            <a:off x="4347577" y="272325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for habitats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37" name="Google Shape;937;p76"/>
          <p:cNvSpPr/>
          <p:nvPr/>
        </p:nvSpPr>
        <p:spPr>
          <a:xfrm>
            <a:off x="3968619" y="48568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76"/>
          <p:cNvSpPr/>
          <p:nvPr/>
        </p:nvSpPr>
        <p:spPr>
          <a:xfrm>
            <a:off x="6248945" y="272161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final map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EUNIS/HCI </a:t>
            </a:r>
            <a:endParaRPr/>
          </a:p>
        </p:txBody>
      </p:sp>
      <p:sp>
        <p:nvSpPr>
          <p:cNvPr id="939" name="Google Shape;939;p76"/>
          <p:cNvSpPr/>
          <p:nvPr/>
        </p:nvSpPr>
        <p:spPr>
          <a:xfrm>
            <a:off x="5869987" y="48434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0" name="Google Shape;940;p76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1" name="Google Shape;941;p76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2" name="Google Shape;942;p76"/>
          <p:cNvSpPr/>
          <p:nvPr/>
        </p:nvSpPr>
        <p:spPr>
          <a:xfrm>
            <a:off x="6248995" y="272336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3" name="Google Shape;943;p76"/>
          <p:cNvSpPr/>
          <p:nvPr/>
        </p:nvSpPr>
        <p:spPr>
          <a:xfrm>
            <a:off x="544992" y="274436"/>
            <a:ext cx="1411200" cy="6804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4" name="Google Shape;944;p76"/>
          <p:cNvSpPr/>
          <p:nvPr/>
        </p:nvSpPr>
        <p:spPr>
          <a:xfrm>
            <a:off x="2446297" y="271335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Google Shape;949;p77" title="RTL_UA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900" y="2796650"/>
            <a:ext cx="1932400" cy="21171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0" name="Google Shape;950;p77" title="RTL_UA_SLOPE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900" y="2796650"/>
            <a:ext cx="1932400" cy="21171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1" name="Google Shape;951;p77" title="RTL_ravine_v01.p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900" y="2796650"/>
            <a:ext cx="1932400" cy="21171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2" name="Google Shape;952;p77" title="RTL_ravine_v00.png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7325" y="2796650"/>
            <a:ext cx="1932400" cy="21171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53" name="Google Shape;953;p77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4" name="Google Shape;954;p77" title="Raw_v00.png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00" y="1246700"/>
            <a:ext cx="3667125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77"/>
          <p:cNvSpPr/>
          <p:nvPr/>
        </p:nvSpPr>
        <p:spPr>
          <a:xfrm>
            <a:off x="2823425" y="3094725"/>
            <a:ext cx="777600" cy="613800"/>
          </a:xfrm>
          <a:prstGeom prst="rect">
            <a:avLst/>
          </a:prstGeom>
          <a:solidFill>
            <a:srgbClr val="D7E0E2">
              <a:alpha val="49020"/>
            </a:srgbClr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6" name="Google Shape;956;p77" title="DTL_end.png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00" y="1246700"/>
            <a:ext cx="3667125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77"/>
          <p:cNvSpPr/>
          <p:nvPr/>
        </p:nvSpPr>
        <p:spPr>
          <a:xfrm>
            <a:off x="941525" y="3824425"/>
            <a:ext cx="560400" cy="556800"/>
          </a:xfrm>
          <a:prstGeom prst="rect">
            <a:avLst/>
          </a:prstGeom>
          <a:solidFill>
            <a:srgbClr val="D7E0E2">
              <a:alpha val="49020"/>
            </a:srgbClr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958" name="Google Shape;958;p77"/>
          <p:cNvGraphicFramePr/>
          <p:nvPr/>
        </p:nvGraphicFramePr>
        <p:xfrm>
          <a:off x="4617300" y="1621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{FC8A3D04-2F29-4DA4-8D00-CB47574A79DF}</a:tableStyleId>
              </a:tblPr>
              <a:tblGrid>
                <a:gridCol w="102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4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EUNIS </a:t>
                      </a:r>
                      <a:r>
                        <a:rPr lang="en" sz="1100">
                          <a:solidFill>
                            <a:schemeClr val="dk1"/>
                          </a:solidFill>
                        </a:rPr>
                        <a:t>Class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Slope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Distribution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New Class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G1.%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&gt; 40º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✔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G1.A4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59" name="Google Shape;959;p77"/>
          <p:cNvSpPr txBox="1"/>
          <p:nvPr/>
        </p:nvSpPr>
        <p:spPr>
          <a:xfrm>
            <a:off x="4572000" y="1056575"/>
            <a:ext cx="25560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Ravine forest:</a:t>
            </a:r>
            <a:endParaRPr sz="17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60" name="Google Shape;960;p77"/>
          <p:cNvSpPr/>
          <p:nvPr/>
        </p:nvSpPr>
        <p:spPr>
          <a:xfrm>
            <a:off x="544842" y="272161"/>
            <a:ext cx="1411200" cy="68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61" name="Google Shape;961;p77"/>
          <p:cNvSpPr/>
          <p:nvPr/>
        </p:nvSpPr>
        <p:spPr>
          <a:xfrm>
            <a:off x="2446210" y="267710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Integration</a:t>
            </a:r>
            <a:endParaRPr sz="14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62" name="Google Shape;962;p77"/>
          <p:cNvSpPr/>
          <p:nvPr/>
        </p:nvSpPr>
        <p:spPr>
          <a:xfrm>
            <a:off x="2067252" y="502629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77"/>
          <p:cNvSpPr/>
          <p:nvPr/>
        </p:nvSpPr>
        <p:spPr>
          <a:xfrm>
            <a:off x="4347577" y="272325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for habitats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64" name="Google Shape;964;p77"/>
          <p:cNvSpPr/>
          <p:nvPr/>
        </p:nvSpPr>
        <p:spPr>
          <a:xfrm>
            <a:off x="3968619" y="48568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77"/>
          <p:cNvSpPr/>
          <p:nvPr/>
        </p:nvSpPr>
        <p:spPr>
          <a:xfrm>
            <a:off x="6248945" y="272161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final map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EUNIS/HCI </a:t>
            </a:r>
            <a:endParaRPr/>
          </a:p>
        </p:txBody>
      </p:sp>
      <p:sp>
        <p:nvSpPr>
          <p:cNvPr id="966" name="Google Shape;966;p77"/>
          <p:cNvSpPr/>
          <p:nvPr/>
        </p:nvSpPr>
        <p:spPr>
          <a:xfrm>
            <a:off x="5869987" y="48434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7" name="Google Shape;967;p77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8" name="Google Shape;968;p77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9" name="Google Shape;969;p77"/>
          <p:cNvSpPr/>
          <p:nvPr/>
        </p:nvSpPr>
        <p:spPr>
          <a:xfrm>
            <a:off x="6248995" y="272336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70" name="Google Shape;970;p77"/>
          <p:cNvSpPr/>
          <p:nvPr/>
        </p:nvSpPr>
        <p:spPr>
          <a:xfrm>
            <a:off x="544992" y="274436"/>
            <a:ext cx="1411200" cy="6804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71" name="Google Shape;971;p77"/>
          <p:cNvSpPr/>
          <p:nvPr/>
        </p:nvSpPr>
        <p:spPr>
          <a:xfrm>
            <a:off x="2446297" y="271335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3"/>
          <p:cNvSpPr txBox="1"/>
          <p:nvPr/>
        </p:nvSpPr>
        <p:spPr>
          <a:xfrm>
            <a:off x="392675" y="97124"/>
            <a:ext cx="1030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Internal Functioning of the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Model</a:t>
            </a:r>
            <a:endParaRPr sz="2800" b="0" i="0" u="none" strike="noStrike" cap="none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175" name="Google Shape;175;p33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Minimal unit </a:t>
            </a: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of analysis</a:t>
            </a:r>
            <a:endParaRPr sz="18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6" name="Google Shape;176;p3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93" y="1212572"/>
            <a:ext cx="3986110" cy="3286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717" y="1212572"/>
            <a:ext cx="4246390" cy="329457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3"/>
          <p:cNvSpPr txBox="1"/>
          <p:nvPr/>
        </p:nvSpPr>
        <p:spPr>
          <a:xfrm>
            <a:off x="221893" y="4493183"/>
            <a:ext cx="3986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Multispectral image mosaics.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Classification system based on N images</a:t>
            </a:r>
            <a:endParaRPr sz="1400" b="0" i="0" u="none" strike="noStrike" cap="none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79" name="Google Shape;179;p33"/>
          <p:cNvSpPr txBox="1"/>
          <p:nvPr/>
        </p:nvSpPr>
        <p:spPr>
          <a:xfrm>
            <a:off x="4675717" y="4493183"/>
            <a:ext cx="424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Basic unit of analysis (cells) 10x10km grid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for Sentinel 2 imagery</a:t>
            </a:r>
            <a:endParaRPr sz="1400" b="0" i="0" u="none" strike="noStrike" cap="none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180" name="Google Shape;180;p33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1" name="Google Shape;181;p33" descr="Copernicus Sentinel - Aplicaciones en Google Pla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4420" y="4589014"/>
            <a:ext cx="471297" cy="47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3" descr="Forma, Círculo&#10;&#10;Descripción generada automáticamente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Google Shape;976;p78" title="RDR_V01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900" y="2796650"/>
            <a:ext cx="1932400" cy="21171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7" name="Google Shape;977;p78" title="RDR_V02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900" y="2796650"/>
            <a:ext cx="1932400" cy="21171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8" name="Google Shape;978;p78" title="DTL_end.png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00" y="1246700"/>
            <a:ext cx="3667125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78"/>
          <p:cNvSpPr txBox="1"/>
          <p:nvPr/>
        </p:nvSpPr>
        <p:spPr>
          <a:xfrm>
            <a:off x="492525" y="1196700"/>
            <a:ext cx="3460500" cy="834600"/>
          </a:xfrm>
          <a:prstGeom prst="rect">
            <a:avLst/>
          </a:prstGeom>
          <a:solidFill>
            <a:srgbClr val="EBF0F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7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Without thematic layers</a:t>
            </a:r>
            <a:endParaRPr sz="1200">
              <a:solidFill>
                <a:srgbClr val="044656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50">
                <a:solidFill>
                  <a:srgbClr val="044656"/>
                </a:solidFill>
                <a:latin typeface="Nunito Sans"/>
                <a:ea typeface="Nunito Sans"/>
                <a:cs typeface="Nunito Sans"/>
                <a:sym typeface="Nunito Sans"/>
              </a:rPr>
              <a:t>Reclassification of objects considering their area, shape, class and neighbours.</a:t>
            </a:r>
            <a:endParaRPr sz="1150">
              <a:solidFill>
                <a:srgbClr val="04465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80" name="Google Shape;980;p78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78"/>
          <p:cNvSpPr/>
          <p:nvPr/>
        </p:nvSpPr>
        <p:spPr>
          <a:xfrm>
            <a:off x="544842" y="272161"/>
            <a:ext cx="1411200" cy="68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82" name="Google Shape;982;p78"/>
          <p:cNvSpPr/>
          <p:nvPr/>
        </p:nvSpPr>
        <p:spPr>
          <a:xfrm>
            <a:off x="2446210" y="267710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Integration</a:t>
            </a:r>
            <a:endParaRPr sz="14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83" name="Google Shape;983;p78"/>
          <p:cNvSpPr/>
          <p:nvPr/>
        </p:nvSpPr>
        <p:spPr>
          <a:xfrm>
            <a:off x="2067252" y="502629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78"/>
          <p:cNvSpPr/>
          <p:nvPr/>
        </p:nvSpPr>
        <p:spPr>
          <a:xfrm>
            <a:off x="4347577" y="272325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for habitats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85" name="Google Shape;985;p78"/>
          <p:cNvSpPr/>
          <p:nvPr/>
        </p:nvSpPr>
        <p:spPr>
          <a:xfrm>
            <a:off x="3968619" y="48568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78"/>
          <p:cNvSpPr/>
          <p:nvPr/>
        </p:nvSpPr>
        <p:spPr>
          <a:xfrm>
            <a:off x="6248945" y="272161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final map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EUNIS/HCI </a:t>
            </a:r>
            <a:endParaRPr/>
          </a:p>
        </p:txBody>
      </p:sp>
      <p:sp>
        <p:nvSpPr>
          <p:cNvPr id="987" name="Google Shape;987;p78"/>
          <p:cNvSpPr/>
          <p:nvPr/>
        </p:nvSpPr>
        <p:spPr>
          <a:xfrm>
            <a:off x="5869987" y="48434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8" name="Google Shape;988;p78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9" name="Google Shape;989;p78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0" name="Google Shape;990;p78"/>
          <p:cNvSpPr/>
          <p:nvPr/>
        </p:nvSpPr>
        <p:spPr>
          <a:xfrm>
            <a:off x="6248995" y="272336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91" name="Google Shape;991;p78"/>
          <p:cNvSpPr/>
          <p:nvPr/>
        </p:nvSpPr>
        <p:spPr>
          <a:xfrm>
            <a:off x="544992" y="274436"/>
            <a:ext cx="1411200" cy="6804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92" name="Google Shape;992;p78"/>
          <p:cNvSpPr/>
          <p:nvPr/>
        </p:nvSpPr>
        <p:spPr>
          <a:xfrm>
            <a:off x="2446297" y="271335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aphicFrame>
        <p:nvGraphicFramePr>
          <p:cNvPr id="993" name="Google Shape;993;p78"/>
          <p:cNvGraphicFramePr/>
          <p:nvPr/>
        </p:nvGraphicFramePr>
        <p:xfrm>
          <a:off x="6000375" y="1621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{FC8A3D04-2F29-4DA4-8D00-CB47574A79DF}</a:tableStyleId>
              </a:tblPr>
              <a:tblGrid>
                <a:gridCol w="100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EUNIS </a:t>
                      </a:r>
                      <a:r>
                        <a:rPr lang="en" sz="1100">
                          <a:solidFill>
                            <a:schemeClr val="dk1"/>
                          </a:solidFill>
                        </a:rPr>
                        <a:t>Class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Area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New Class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G1.%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&lt; 0,5 ha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G5.2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4465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94" name="Google Shape;994;p78"/>
          <p:cNvSpPr txBox="1"/>
          <p:nvPr/>
        </p:nvSpPr>
        <p:spPr>
          <a:xfrm>
            <a:off x="4572000" y="1056575"/>
            <a:ext cx="25560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Small broadleaved:</a:t>
            </a:r>
            <a:endParaRPr sz="17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95" name="Google Shape;995;p78" title="RDR_V00.png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7325" y="2796650"/>
            <a:ext cx="1932400" cy="21171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96" name="Google Shape;996;p78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78"/>
          <p:cNvSpPr/>
          <p:nvPr/>
        </p:nvSpPr>
        <p:spPr>
          <a:xfrm>
            <a:off x="1885900" y="2469475"/>
            <a:ext cx="560400" cy="556800"/>
          </a:xfrm>
          <a:prstGeom prst="rect">
            <a:avLst/>
          </a:prstGeom>
          <a:solidFill>
            <a:srgbClr val="D7E0E2">
              <a:alpha val="49020"/>
            </a:srgbClr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79" title="DTL_end.pn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00" y="1246700"/>
            <a:ext cx="3667125" cy="36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79" title="Final_RTL_map_v00.png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00" y="1246701"/>
            <a:ext cx="3667125" cy="36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79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525" y="2310975"/>
            <a:ext cx="3287550" cy="259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5613" y="1791000"/>
            <a:ext cx="3293700" cy="31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79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79"/>
          <p:cNvSpPr/>
          <p:nvPr/>
        </p:nvSpPr>
        <p:spPr>
          <a:xfrm>
            <a:off x="5049725" y="4256375"/>
            <a:ext cx="3265500" cy="680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79"/>
          <p:cNvSpPr txBox="1"/>
          <p:nvPr/>
        </p:nvSpPr>
        <p:spPr>
          <a:xfrm>
            <a:off x="5035625" y="1151150"/>
            <a:ext cx="32937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 classes</a:t>
            </a:r>
            <a:endParaRPr sz="15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09" name="Google Shape;1009;p79"/>
          <p:cNvSpPr/>
          <p:nvPr/>
        </p:nvSpPr>
        <p:spPr>
          <a:xfrm>
            <a:off x="544842" y="272161"/>
            <a:ext cx="1411200" cy="68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10" name="Google Shape;1010;p79"/>
          <p:cNvSpPr/>
          <p:nvPr/>
        </p:nvSpPr>
        <p:spPr>
          <a:xfrm>
            <a:off x="2446210" y="267710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Integration</a:t>
            </a:r>
            <a:endParaRPr sz="14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11" name="Google Shape;1011;p79"/>
          <p:cNvSpPr/>
          <p:nvPr/>
        </p:nvSpPr>
        <p:spPr>
          <a:xfrm>
            <a:off x="2067252" y="502629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79"/>
          <p:cNvSpPr/>
          <p:nvPr/>
        </p:nvSpPr>
        <p:spPr>
          <a:xfrm>
            <a:off x="4347577" y="272325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for habitats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13" name="Google Shape;1013;p79"/>
          <p:cNvSpPr/>
          <p:nvPr/>
        </p:nvSpPr>
        <p:spPr>
          <a:xfrm>
            <a:off x="3968619" y="48568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79"/>
          <p:cNvSpPr/>
          <p:nvPr/>
        </p:nvSpPr>
        <p:spPr>
          <a:xfrm>
            <a:off x="6248945" y="272161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final map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EUNIS/HCI </a:t>
            </a:r>
            <a:endParaRPr/>
          </a:p>
        </p:txBody>
      </p:sp>
      <p:sp>
        <p:nvSpPr>
          <p:cNvPr id="1015" name="Google Shape;1015;p79"/>
          <p:cNvSpPr/>
          <p:nvPr/>
        </p:nvSpPr>
        <p:spPr>
          <a:xfrm>
            <a:off x="5869987" y="48434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6" name="Google Shape;1016;p79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17" name="Google Shape;1017;p79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18" name="Google Shape;1018;p79"/>
          <p:cNvSpPr/>
          <p:nvPr/>
        </p:nvSpPr>
        <p:spPr>
          <a:xfrm>
            <a:off x="6248995" y="272336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19" name="Google Shape;1019;p79"/>
          <p:cNvSpPr/>
          <p:nvPr/>
        </p:nvSpPr>
        <p:spPr>
          <a:xfrm>
            <a:off x="544992" y="274436"/>
            <a:ext cx="1411200" cy="6804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20" name="Google Shape;1020;p79"/>
          <p:cNvSpPr/>
          <p:nvPr/>
        </p:nvSpPr>
        <p:spPr>
          <a:xfrm>
            <a:off x="2446297" y="271335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80" title="Final_RTL_map_v01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00" y="1246700"/>
            <a:ext cx="3667125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80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80"/>
          <p:cNvSpPr/>
          <p:nvPr/>
        </p:nvSpPr>
        <p:spPr>
          <a:xfrm>
            <a:off x="544842" y="272161"/>
            <a:ext cx="1411200" cy="68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Predictive Model</a:t>
            </a: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28" name="Google Shape;1028;p80"/>
          <p:cNvSpPr/>
          <p:nvPr/>
        </p:nvSpPr>
        <p:spPr>
          <a:xfrm>
            <a:off x="2446210" y="267710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Integration</a:t>
            </a:r>
            <a:endParaRPr sz="14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29" name="Google Shape;1029;p80"/>
          <p:cNvSpPr/>
          <p:nvPr/>
        </p:nvSpPr>
        <p:spPr>
          <a:xfrm>
            <a:off x="2067252" y="502629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80"/>
          <p:cNvSpPr/>
          <p:nvPr/>
        </p:nvSpPr>
        <p:spPr>
          <a:xfrm>
            <a:off x="4347577" y="272325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for habitats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31" name="Google Shape;1031;p80"/>
          <p:cNvSpPr/>
          <p:nvPr/>
        </p:nvSpPr>
        <p:spPr>
          <a:xfrm>
            <a:off x="3968619" y="48568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80"/>
          <p:cNvSpPr/>
          <p:nvPr/>
        </p:nvSpPr>
        <p:spPr>
          <a:xfrm>
            <a:off x="6248945" y="272161"/>
            <a:ext cx="1411200" cy="684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Generation of final map</a:t>
            </a:r>
            <a:endParaRPr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EUNIS/HCI </a:t>
            </a:r>
            <a:endParaRPr/>
          </a:p>
        </p:txBody>
      </p:sp>
      <p:sp>
        <p:nvSpPr>
          <p:cNvPr id="1033" name="Google Shape;1033;p80"/>
          <p:cNvSpPr/>
          <p:nvPr/>
        </p:nvSpPr>
        <p:spPr>
          <a:xfrm>
            <a:off x="5869987" y="484344"/>
            <a:ext cx="267900" cy="255900"/>
          </a:xfrm>
          <a:prstGeom prst="chevron">
            <a:avLst>
              <a:gd name="adj" fmla="val 65592"/>
            </a:avLst>
          </a:prstGeom>
          <a:solidFill>
            <a:srgbClr val="044656"/>
          </a:solidFill>
          <a:ln w="2540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4" name="Google Shape;1034;p80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5" name="Google Shape;1035;p80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6" name="Google Shape;1036;p80"/>
          <p:cNvSpPr/>
          <p:nvPr/>
        </p:nvSpPr>
        <p:spPr>
          <a:xfrm>
            <a:off x="544992" y="274436"/>
            <a:ext cx="1411200" cy="6804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37" name="Google Shape;1037;p80"/>
          <p:cNvSpPr/>
          <p:nvPr/>
        </p:nvSpPr>
        <p:spPr>
          <a:xfrm>
            <a:off x="2446297" y="271335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38" name="Google Shape;1038;p80"/>
          <p:cNvSpPr/>
          <p:nvPr/>
        </p:nvSpPr>
        <p:spPr>
          <a:xfrm>
            <a:off x="4347652" y="270000"/>
            <a:ext cx="1411200" cy="684600"/>
          </a:xfrm>
          <a:prstGeom prst="roundRect">
            <a:avLst>
              <a:gd name="adj" fmla="val 16667"/>
            </a:avLst>
          </a:prstGeom>
          <a:solidFill>
            <a:srgbClr val="D7E0E2">
              <a:alpha val="82910"/>
            </a:srgbClr>
          </a:solidFill>
          <a:ln w="38100" cap="flat" cmpd="sng">
            <a:solidFill>
              <a:srgbClr val="009E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39" name="Google Shape;1039;p80"/>
          <p:cNvSpPr txBox="1"/>
          <p:nvPr/>
        </p:nvSpPr>
        <p:spPr>
          <a:xfrm>
            <a:off x="5051150" y="1065650"/>
            <a:ext cx="32937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EUNIS classes</a:t>
            </a:r>
            <a:endParaRPr sz="15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40" name="Google Shape;1040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2213" y="1601625"/>
            <a:ext cx="2900526" cy="331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80" title="Final_HCI.p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00" y="1246700"/>
            <a:ext cx="3667125" cy="36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9875" y="3655250"/>
            <a:ext cx="4659100" cy="125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80"/>
          <p:cNvSpPr txBox="1"/>
          <p:nvPr/>
        </p:nvSpPr>
        <p:spPr>
          <a:xfrm>
            <a:off x="4925550" y="3015350"/>
            <a:ext cx="32937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Habitats of community interest</a:t>
            </a:r>
            <a:endParaRPr sz="1550" b="1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656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81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81"/>
          <p:cNvSpPr txBox="1">
            <a:spLocks noGrp="1"/>
          </p:cNvSpPr>
          <p:nvPr>
            <p:ph type="ctrTitle"/>
          </p:nvPr>
        </p:nvSpPr>
        <p:spPr>
          <a:xfrm>
            <a:off x="394950" y="1150675"/>
            <a:ext cx="8354100" cy="22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Habitat Mapping</a:t>
            </a:r>
            <a:endParaRPr sz="41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End-user application</a:t>
            </a:r>
            <a:endParaRPr>
              <a:solidFill>
                <a:schemeClr val="lt1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0E2">
            <a:alpha val="49020"/>
          </a:srgbClr>
        </a:solidFill>
        <a:effectLst/>
      </p:bgPr>
    </p:bg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82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82"/>
          <p:cNvSpPr txBox="1">
            <a:spLocks noGrp="1"/>
          </p:cNvSpPr>
          <p:nvPr>
            <p:ph type="ctrTitle"/>
          </p:nvPr>
        </p:nvSpPr>
        <p:spPr>
          <a:xfrm>
            <a:off x="1806150" y="2285400"/>
            <a:ext cx="5531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 u="sng">
                <a:solidFill>
                  <a:schemeClr val="hlink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  <a:hlinkClick r:id="rId3"/>
              </a:rPr>
              <a:t>Habitat Map Viewer</a:t>
            </a:r>
            <a:endParaRPr sz="3620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656"/>
        </a:solidFill>
        <a:effectLst/>
      </p:bgPr>
    </p:bg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83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83"/>
          <p:cNvSpPr txBox="1">
            <a:spLocks noGrp="1"/>
          </p:cNvSpPr>
          <p:nvPr>
            <p:ph type="ctrTitle"/>
          </p:nvPr>
        </p:nvSpPr>
        <p:spPr>
          <a:xfrm>
            <a:off x="394950" y="1150675"/>
            <a:ext cx="8354100" cy="22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Habitat Mapping</a:t>
            </a:r>
            <a:endParaRPr sz="4100">
              <a:solidFill>
                <a:srgbClr val="009E97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Future: change detection</a:t>
            </a:r>
            <a:endParaRPr>
              <a:solidFill>
                <a:schemeClr val="lt1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84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84"/>
          <p:cNvSpPr txBox="1"/>
          <p:nvPr/>
        </p:nvSpPr>
        <p:spPr>
          <a:xfrm>
            <a:off x="392674" y="97124"/>
            <a:ext cx="586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Change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Detection</a:t>
            </a:r>
            <a:endParaRPr sz="2800" b="0" i="0" u="none" strike="noStrike" cap="none">
              <a:solidFill>
                <a:srgbClr val="0446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8" name="Google Shape;1068;p84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9" name="Google Shape;1069;p84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Monitoring Habitat Changes </a:t>
            </a:r>
            <a:r>
              <a:rPr lang="en" sz="1850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Over Time</a:t>
            </a:r>
            <a:r>
              <a:rPr lang="en" sz="1850" b="1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. </a:t>
            </a: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Use case: </a:t>
            </a: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Băile Tușnad</a:t>
            </a:r>
            <a:endParaRPr sz="1850" b="0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70" name="Google Shape;1070;p84" descr="Mapa&#10;&#10;Descripción generada automáticamente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168" y="1021850"/>
            <a:ext cx="4419508" cy="39093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1071" name="Google Shape;1071;p84" descr="Mapa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9285" y="2821923"/>
            <a:ext cx="2384515" cy="21092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1072" name="Google Shape;1072;p84" descr="Imagen que contiene exterior, montaña, sostener, agu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0796" y="1054879"/>
            <a:ext cx="2439714" cy="215807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1073" name="Google Shape;1073;p84" descr="Una caricatura de una persona&#10;&#10;Descripción generada automáticamente con confianza baj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0358" y="1054879"/>
            <a:ext cx="2270897" cy="200874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1074" name="Google Shape;1074;p84" descr="Texto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82450" y="3470608"/>
            <a:ext cx="2270900" cy="117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84" descr="Forma, Círculo&#10;&#10;Descripción generada automáticamente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656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85"/>
          <p:cNvSpPr txBox="1"/>
          <p:nvPr/>
        </p:nvSpPr>
        <p:spPr>
          <a:xfrm>
            <a:off x="0" y="99750"/>
            <a:ext cx="90024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More info?</a:t>
            </a:r>
            <a:endParaRPr sz="3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81" name="Google Shape;1081;p85" title="Logo_SC_with_Text.pn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160" y="1347869"/>
            <a:ext cx="1342320" cy="512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8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37" y="1211825"/>
            <a:ext cx="1161114" cy="654106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85"/>
          <p:cNvSpPr txBox="1"/>
          <p:nvPr/>
        </p:nvSpPr>
        <p:spPr>
          <a:xfrm>
            <a:off x="3460958" y="3252560"/>
            <a:ext cx="19506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5"/>
              </a:rPr>
              <a:t>sensingclues.org</a:t>
            </a:r>
            <a:r>
              <a:rPr lang="en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84" name="Google Shape;1084;p85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92" y="2048008"/>
            <a:ext cx="1124898" cy="1124893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85"/>
          <p:cNvSpPr txBox="1"/>
          <p:nvPr/>
        </p:nvSpPr>
        <p:spPr>
          <a:xfrm>
            <a:off x="650625" y="3252560"/>
            <a:ext cx="19506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7"/>
              </a:rPr>
              <a:t>naturefirst.info</a:t>
            </a:r>
            <a:r>
              <a:rPr lang="en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86" name="Google Shape;1086;p85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42" y="2048008"/>
            <a:ext cx="1124898" cy="1124893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85"/>
          <p:cNvSpPr txBox="1"/>
          <p:nvPr/>
        </p:nvSpPr>
        <p:spPr>
          <a:xfrm>
            <a:off x="768350" y="3959750"/>
            <a:ext cx="4324200" cy="11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Federico Cheda - </a:t>
            </a:r>
            <a:r>
              <a:rPr lang="en" sz="16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9"/>
              </a:rPr>
              <a:t>federico.cheda@3edata.es</a:t>
            </a: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Yago Alonso - </a:t>
            </a:r>
            <a:r>
              <a:rPr lang="en" sz="16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10"/>
              </a:rPr>
              <a:t>yago.alonso@3edata.es</a:t>
            </a: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Melanie Arp - </a:t>
            </a:r>
            <a:r>
              <a:rPr lang="en" sz="16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11"/>
              </a:rPr>
              <a:t>melanie.arp@sensingclues.org</a:t>
            </a: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Boris Hinojo - </a:t>
            </a:r>
            <a:r>
              <a:rPr lang="en" sz="16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12"/>
              </a:rPr>
              <a:t>boris.hinojo@3edata.es</a:t>
            </a: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8" name="Google Shape;1088;p85"/>
          <p:cNvSpPr txBox="1"/>
          <p:nvPr/>
        </p:nvSpPr>
        <p:spPr>
          <a:xfrm>
            <a:off x="6259708" y="3252548"/>
            <a:ext cx="19506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13"/>
              </a:rPr>
              <a:t>3edata.es</a:t>
            </a:r>
            <a:endParaRPr sz="1600" u="sng">
              <a:solidFill>
                <a:schemeClr val="hlink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89" name="Google Shape;1089;p85" descr="Forma&#10;&#10;El contenido generado por IA puede ser incorrecto.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545" y="1086313"/>
            <a:ext cx="1110960" cy="1035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85"/>
          <p:cNvPicPr preferRelativeResize="0"/>
          <p:nvPr/>
        </p:nvPicPr>
        <p:blipFill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594" y="2048000"/>
            <a:ext cx="1192806" cy="112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 txBox="1"/>
          <p:nvPr/>
        </p:nvSpPr>
        <p:spPr>
          <a:xfrm>
            <a:off x="392675" y="97124"/>
            <a:ext cx="1030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Internal Functioning of the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Model</a:t>
            </a:r>
            <a:endParaRPr sz="2800" b="0" i="0" u="none" strike="noStrike" cap="none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189" name="Google Shape;189;p34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 importance of the </a:t>
            </a: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Ground Truth</a:t>
            </a:r>
            <a:endParaRPr/>
          </a:p>
        </p:txBody>
      </p:sp>
      <p:sp>
        <p:nvSpPr>
          <p:cNvPr id="190" name="Google Shape;190;p34"/>
          <p:cNvSpPr txBox="1"/>
          <p:nvPr/>
        </p:nvSpPr>
        <p:spPr>
          <a:xfrm>
            <a:off x="221893" y="4405697"/>
            <a:ext cx="8295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Network of </a:t>
            </a:r>
            <a:r>
              <a:rPr lang="en" sz="1400" b="1" i="0" u="none" strike="noStrike" cap="none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Training Areas</a:t>
            </a:r>
            <a:r>
              <a:rPr lang="en" sz="1400" b="0" i="0" u="none" strike="noStrike" cap="none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. Labelled with maximum known level of EUNIS classification.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Densification and determination of classes adapted to each cell 10x10km.</a:t>
            </a:r>
            <a:endParaRPr sz="1400" b="0" i="0" u="none" strike="noStrike" cap="none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91" name="Google Shape;191;p3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93" y="1212572"/>
            <a:ext cx="3985199" cy="312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4808" y="1212572"/>
            <a:ext cx="3957230" cy="31282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34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4" name="Google Shape;194;p34" descr="Forma, Círculo&#10;&#10;Descripción generada automáticamente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5"/>
          <p:cNvSpPr txBox="1"/>
          <p:nvPr/>
        </p:nvSpPr>
        <p:spPr>
          <a:xfrm>
            <a:off x="392675" y="97124"/>
            <a:ext cx="1030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Internal Functioning of the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Model</a:t>
            </a:r>
            <a:endParaRPr sz="2800" b="0" i="0" u="none" strike="noStrike" cap="none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201" name="Google Shape;201;p35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Spectral response </a:t>
            </a: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of a habitat</a:t>
            </a:r>
            <a:endParaRPr sz="1850" b="1" i="0" u="none" strike="noStrike" cap="none">
              <a:solidFill>
                <a:srgbClr val="04465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2" name="Google Shape;202;p35" descr="A map of a mountain ran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022" y="1179300"/>
            <a:ext cx="4746977" cy="3725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7271" y="1901507"/>
            <a:ext cx="2883737" cy="238414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5"/>
          <p:cNvSpPr txBox="1"/>
          <p:nvPr/>
        </p:nvSpPr>
        <p:spPr>
          <a:xfrm>
            <a:off x="5034891" y="1202201"/>
            <a:ext cx="3775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EUNIS classes in the Image Classifier product (Raster format)</a:t>
            </a:r>
            <a:endParaRPr sz="1400" b="0" i="0" u="none" strike="noStrike" cap="none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205" name="Google Shape;205;p35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6" name="Google Shape;206;p35" descr="Forma, Círculo&#10;&#10;Descripción generada automáticamente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6"/>
          <p:cNvSpPr txBox="1"/>
          <p:nvPr/>
        </p:nvSpPr>
        <p:spPr>
          <a:xfrm>
            <a:off x="392675" y="97124"/>
            <a:ext cx="1030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Internal Functioning of the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Model</a:t>
            </a:r>
            <a:endParaRPr sz="2800" b="0" i="0" u="none" strike="noStrike" cap="none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213" name="Google Shape;213;p36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Thematic layers </a:t>
            </a: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Integration</a:t>
            </a:r>
            <a:endParaRPr/>
          </a:p>
        </p:txBody>
      </p:sp>
      <p:sp>
        <p:nvSpPr>
          <p:cNvPr id="214" name="Google Shape;214;p36"/>
          <p:cNvSpPr txBox="1"/>
          <p:nvPr/>
        </p:nvSpPr>
        <p:spPr>
          <a:xfrm>
            <a:off x="223775" y="1318465"/>
            <a:ext cx="4146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Integration of previous reference cartography. Classes easily assimilated with a EUNIS category, with proven accuracy and reliability. Examples:</a:t>
            </a:r>
            <a:endParaRPr sz="1400" b="0" i="0" u="none" strike="noStrike" cap="none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15" name="Google Shape;21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3370" y="1041715"/>
            <a:ext cx="3686855" cy="39133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lgDashDot"/>
            <a:round/>
            <a:headEnd type="none" w="sm" len="sm"/>
            <a:tailEnd type="none" w="sm" len="sm"/>
          </a:ln>
        </p:spPr>
      </p:pic>
      <p:pic>
        <p:nvPicPr>
          <p:cNvPr id="216" name="Google Shape;21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41069" y="2800363"/>
            <a:ext cx="2446613" cy="209972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6"/>
          <p:cNvSpPr txBox="1"/>
          <p:nvPr/>
        </p:nvSpPr>
        <p:spPr>
          <a:xfrm>
            <a:off x="438424" y="2215575"/>
            <a:ext cx="33255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Water bodies and river channels</a:t>
            </a:r>
            <a:endParaRPr sz="1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Buildings/Urbanizations</a:t>
            </a:r>
            <a:endParaRPr sz="1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sz="1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Infrastructures</a:t>
            </a:r>
            <a:endParaRPr sz="1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Burnt areas</a:t>
            </a:r>
            <a:endParaRPr sz="1400" b="0" i="0" u="none" strike="noStrike" cap="none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218" name="Google Shape;218;p36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9" name="Google Shape;219;p36" descr="Forma, Círculo&#10;&#10;Descripción generada automáticamente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EE1">
            <a:alpha val="48630"/>
          </a:srgbClr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7"/>
          <p:cNvSpPr/>
          <p:nvPr/>
        </p:nvSpPr>
        <p:spPr>
          <a:xfrm>
            <a:off x="6379650" y="5057175"/>
            <a:ext cx="2784900" cy="86400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7"/>
          <p:cNvSpPr txBox="1"/>
          <p:nvPr/>
        </p:nvSpPr>
        <p:spPr>
          <a:xfrm>
            <a:off x="392675" y="97124"/>
            <a:ext cx="1030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9E97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Internal Functioning of the </a:t>
            </a:r>
            <a:r>
              <a:rPr lang="en" sz="2800" b="0" i="0" u="none" strike="noStrike" cap="none">
                <a:solidFill>
                  <a:srgbClr val="044656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Model</a:t>
            </a:r>
            <a:endParaRPr sz="2800" b="0" i="0" u="none" strike="noStrike" cap="none">
              <a:solidFill>
                <a:srgbClr val="044656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226" name="Google Shape;226;p37"/>
          <p:cNvSpPr txBox="1"/>
          <p:nvPr/>
        </p:nvSpPr>
        <p:spPr>
          <a:xfrm>
            <a:off x="392675" y="597050"/>
            <a:ext cx="81249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50" b="1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 Rules </a:t>
            </a:r>
            <a:r>
              <a:rPr lang="en" sz="1850" b="0" i="0" u="none" strike="noStrike" cap="none">
                <a:solidFill>
                  <a:srgbClr val="044656"/>
                </a:solidFill>
                <a:latin typeface="Proxima Nova"/>
                <a:ea typeface="Proxima Nova"/>
                <a:cs typeface="Proxima Nova"/>
                <a:sym typeface="Proxima Nova"/>
              </a:rPr>
              <a:t>for habitats [RTL]</a:t>
            </a:r>
            <a:endParaRPr/>
          </a:p>
        </p:txBody>
      </p:sp>
      <p:sp>
        <p:nvSpPr>
          <p:cNvPr id="227" name="Google Shape;227;p37"/>
          <p:cNvSpPr txBox="1"/>
          <p:nvPr/>
        </p:nvSpPr>
        <p:spPr>
          <a:xfrm>
            <a:off x="223774" y="1318465"/>
            <a:ext cx="6937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Analysis of previous cartography and biogeographic information.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Definition of rules for assigning new EUNIS categories not previously identified.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Examples:</a:t>
            </a:r>
            <a:endParaRPr sz="1400" b="0" i="0" u="none" strike="noStrike" cap="none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28" name="Google Shape;228;p37"/>
          <p:cNvSpPr txBox="1"/>
          <p:nvPr/>
        </p:nvSpPr>
        <p:spPr>
          <a:xfrm>
            <a:off x="438435" y="2215587"/>
            <a:ext cx="29088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Altitude map</a:t>
            </a:r>
            <a:endParaRPr sz="1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Slope map</a:t>
            </a:r>
            <a:endParaRPr sz="1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Geologic map</a:t>
            </a:r>
            <a:endParaRPr sz="1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Agrarian maps (CAP)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3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992" y="2001825"/>
            <a:ext cx="2870688" cy="276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3333" y="1088709"/>
            <a:ext cx="1166522" cy="3746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" name="Google Shape;231;p37"/>
          <p:cNvCxnSpPr/>
          <p:nvPr/>
        </p:nvCxnSpPr>
        <p:spPr>
          <a:xfrm rot="-5400000">
            <a:off x="-26825" y="596932"/>
            <a:ext cx="720000" cy="0"/>
          </a:xfrm>
          <a:prstGeom prst="straightConnector1">
            <a:avLst/>
          </a:prstGeom>
          <a:noFill/>
          <a:ln w="57150" cap="flat" cmpd="sng">
            <a:solidFill>
              <a:srgbClr val="04465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2" name="Google Shape;232;p37" descr="Forma, Círculo&#10;&#10;Descripción generada automáticamente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534" y="-195234"/>
            <a:ext cx="1257884" cy="115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1598</Words>
  <Application>Microsoft Office PowerPoint</Application>
  <PresentationFormat>Presentación en pantalla (16:9)</PresentationFormat>
  <Paragraphs>410</Paragraphs>
  <Slides>57</Slides>
  <Notes>57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57</vt:i4>
      </vt:variant>
    </vt:vector>
  </HeadingPairs>
  <TitlesOfParts>
    <vt:vector size="68" baseType="lpstr">
      <vt:lpstr>Nunito</vt:lpstr>
      <vt:lpstr>Nunito Sans ExtraBold</vt:lpstr>
      <vt:lpstr>Arial</vt:lpstr>
      <vt:lpstr>Proxima Nova</vt:lpstr>
      <vt:lpstr>Nunito Sans</vt:lpstr>
      <vt:lpstr>Calibri</vt:lpstr>
      <vt:lpstr>Noto Sans Symbols</vt:lpstr>
      <vt:lpstr>Nunito ExtraBold</vt:lpstr>
      <vt:lpstr>Roboto</vt:lpstr>
      <vt:lpstr>Simple Light</vt:lpstr>
      <vt:lpstr>Simple Light</vt:lpstr>
      <vt:lpstr>Presentación de PowerPoint</vt:lpstr>
      <vt:lpstr>Habitat Mapping Model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WORKFLOW     Producing the  Habitat Map Through the Habitat Mapping Model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RESULTS DEMONSTRATION </vt:lpstr>
      <vt:lpstr>RESULTS DEMONSTRATION </vt:lpstr>
      <vt:lpstr>Habitat Mapping Collecting training points - remote observations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Habitat Mapping Collecting training points - field observations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Habitat Mapping Internal Functioning of the Model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Habitat Mapping End-user application</vt:lpstr>
      <vt:lpstr>Habitat Map Viewer</vt:lpstr>
      <vt:lpstr>Habitat Mapping Future: change detection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3edata GIS</cp:lastModifiedBy>
  <cp:revision>1</cp:revision>
  <dcterms:modified xsi:type="dcterms:W3CDTF">2025-07-01T07:49:30Z</dcterms:modified>
</cp:coreProperties>
</file>